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0"/>
  </p:notesMasterIdLst>
  <p:sldIdLst>
    <p:sldId id="257" r:id="rId3"/>
    <p:sldId id="258" r:id="rId4"/>
    <p:sldId id="260" r:id="rId5"/>
    <p:sldId id="261" r:id="rId6"/>
    <p:sldId id="263" r:id="rId7"/>
    <p:sldId id="267" r:id="rId8"/>
    <p:sldId id="269" r:id="rId9"/>
    <p:sldId id="268" r:id="rId10"/>
    <p:sldId id="271" r:id="rId11"/>
    <p:sldId id="270" r:id="rId12"/>
    <p:sldId id="273" r:id="rId13"/>
    <p:sldId id="275" r:id="rId14"/>
    <p:sldId id="274" r:id="rId15"/>
    <p:sldId id="276" r:id="rId16"/>
    <p:sldId id="279" r:id="rId17"/>
    <p:sldId id="278" r:id="rId18"/>
    <p:sldId id="280" r:id="rId19"/>
    <p:sldId id="277" r:id="rId20"/>
    <p:sldId id="283" r:id="rId21"/>
    <p:sldId id="281" r:id="rId22"/>
    <p:sldId id="282" r:id="rId23"/>
    <p:sldId id="284" r:id="rId24"/>
    <p:sldId id="285" r:id="rId25"/>
    <p:sldId id="286" r:id="rId26"/>
    <p:sldId id="287" r:id="rId27"/>
    <p:sldId id="288" r:id="rId28"/>
    <p:sldId id="289" r:id="rId29"/>
    <p:sldId id="290" r:id="rId30"/>
    <p:sldId id="291" r:id="rId31"/>
    <p:sldId id="292" r:id="rId32"/>
    <p:sldId id="298" r:id="rId33"/>
    <p:sldId id="299" r:id="rId34"/>
    <p:sldId id="300" r:id="rId35"/>
    <p:sldId id="301" r:id="rId36"/>
    <p:sldId id="302" r:id="rId37"/>
    <p:sldId id="303" r:id="rId38"/>
    <p:sldId id="304" r:id="rId39"/>
    <p:sldId id="306" r:id="rId40"/>
    <p:sldId id="307" r:id="rId41"/>
    <p:sldId id="308" r:id="rId42"/>
    <p:sldId id="309" r:id="rId43"/>
    <p:sldId id="311" r:id="rId44"/>
    <p:sldId id="312" r:id="rId45"/>
    <p:sldId id="305" r:id="rId46"/>
    <p:sldId id="315" r:id="rId47"/>
    <p:sldId id="316" r:id="rId48"/>
    <p:sldId id="314" r:id="rId49"/>
    <p:sldId id="317" r:id="rId50"/>
    <p:sldId id="318" r:id="rId51"/>
    <p:sldId id="319" r:id="rId52"/>
    <p:sldId id="320" r:id="rId53"/>
    <p:sldId id="321" r:id="rId54"/>
    <p:sldId id="322" r:id="rId55"/>
    <p:sldId id="326" r:id="rId56"/>
    <p:sldId id="325" r:id="rId57"/>
    <p:sldId id="323" r:id="rId58"/>
    <p:sldId id="324"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978DA56-4153-4830-B2CA-F6A019E2586A}">
          <p14:sldIdLst>
            <p14:sldId id="257"/>
            <p14:sldId id="258"/>
            <p14:sldId id="260"/>
            <p14:sldId id="261"/>
            <p14:sldId id="263"/>
            <p14:sldId id="267"/>
            <p14:sldId id="269"/>
            <p14:sldId id="268"/>
          </p14:sldIdLst>
        </p14:section>
        <p14:section name="API Management Basics" id="{301281D7-8693-4381-B664-9C4892183B2F}">
          <p14:sldIdLst>
            <p14:sldId id="271"/>
            <p14:sldId id="270"/>
            <p14:sldId id="273"/>
            <p14:sldId id="275"/>
            <p14:sldId id="274"/>
            <p14:sldId id="276"/>
            <p14:sldId id="279"/>
            <p14:sldId id="278"/>
            <p14:sldId id="280"/>
            <p14:sldId id="277"/>
            <p14:sldId id="283"/>
            <p14:sldId id="281"/>
            <p14:sldId id="282"/>
            <p14:sldId id="284"/>
            <p14:sldId id="285"/>
            <p14:sldId id="286"/>
            <p14:sldId id="287"/>
            <p14:sldId id="288"/>
            <p14:sldId id="289"/>
            <p14:sldId id="290"/>
            <p14:sldId id="291"/>
            <p14:sldId id="292"/>
            <p14:sldId id="298"/>
            <p14:sldId id="299"/>
            <p14:sldId id="300"/>
            <p14:sldId id="301"/>
            <p14:sldId id="302"/>
            <p14:sldId id="303"/>
            <p14:sldId id="304"/>
            <p14:sldId id="306"/>
            <p14:sldId id="307"/>
            <p14:sldId id="308"/>
            <p14:sldId id="309"/>
            <p14:sldId id="311"/>
            <p14:sldId id="312"/>
            <p14:sldId id="305"/>
          </p14:sldIdLst>
        </p14:section>
        <p14:section name="API Management Marketplace" id="{C78CF3C6-9B29-4F92-87AD-8100E66E5450}">
          <p14:sldIdLst>
            <p14:sldId id="315"/>
            <p14:sldId id="316"/>
            <p14:sldId id="314"/>
            <p14:sldId id="317"/>
            <p14:sldId id="318"/>
            <p14:sldId id="319"/>
            <p14:sldId id="320"/>
            <p14:sldId id="321"/>
            <p14:sldId id="322"/>
            <p14:sldId id="326"/>
            <p14:sldId id="325"/>
          </p14:sldIdLst>
        </p14:section>
        <p14:section name="API Management Demonstration" id="{0770BFCF-240B-4D2E-B57E-9C973AFFA6D6}">
          <p14:sldIdLst>
            <p14:sldId id="323"/>
            <p14:sldId id="32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D5EA"/>
    <a:srgbClr val="E9EBF5"/>
    <a:srgbClr val="4472C4"/>
    <a:srgbClr val="D4D4D4"/>
    <a:srgbClr val="1D4999"/>
    <a:srgbClr val="810004"/>
    <a:srgbClr val="FFDE00"/>
    <a:srgbClr val="769F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5" autoAdjust="0"/>
    <p:restoredTop sz="88639" autoAdjust="0"/>
  </p:normalViewPr>
  <p:slideViewPr>
    <p:cSldViewPr snapToGrid="0">
      <p:cViewPr>
        <p:scale>
          <a:sx n="100" d="100"/>
          <a:sy n="100" d="100"/>
        </p:scale>
        <p:origin x="42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1F634B-D307-497D-8534-C9D0CFFBAE6A}" type="datetimeFigureOut">
              <a:rPr lang="en-US" smtClean="0"/>
              <a:t>4/2/2022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ABEDAE-A519-4611-9E36-AFC317B10B7B}" type="slidenum">
              <a:rPr lang="en-US" smtClean="0"/>
              <a:t>‹#›</a:t>
            </a:fld>
            <a:endParaRPr lang="en-US"/>
          </a:p>
        </p:txBody>
      </p:sp>
    </p:spTree>
    <p:extLst>
      <p:ext uri="{BB962C8B-B14F-4D97-AF65-F5344CB8AC3E}">
        <p14:creationId xmlns:p14="http://schemas.microsoft.com/office/powerpoint/2010/main" val="3440761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Taming of the Shrew is a Shakespeare comedy depicting the courtship of Petruchio and Katherina, the headstrong, obdurate shrew.  Initially, Katherina is an unwilling participant in the relationship; however Petruchio “tames” here with various psychological and physical torments, such as keeping here from eating and drinking, until she becomes a desirable, compliant, and obedient bride.</a:t>
            </a:r>
          </a:p>
        </p:txBody>
      </p:sp>
      <p:sp>
        <p:nvSpPr>
          <p:cNvPr id="4" name="Slide Number Placeholder 3"/>
          <p:cNvSpPr>
            <a:spLocks noGrp="1"/>
          </p:cNvSpPr>
          <p:nvPr>
            <p:ph type="sldNum" sz="quarter" idx="5"/>
          </p:nvPr>
        </p:nvSpPr>
        <p:spPr/>
        <p:txBody>
          <a:bodyPr/>
          <a:lstStyle/>
          <a:p>
            <a:fld id="{08ABEDAE-A519-4611-9E36-AFC317B10B7B}" type="slidenum">
              <a:rPr lang="en-US" smtClean="0"/>
              <a:t>3</a:t>
            </a:fld>
            <a:endParaRPr lang="en-US"/>
          </a:p>
        </p:txBody>
      </p:sp>
    </p:spTree>
    <p:extLst>
      <p:ext uri="{BB962C8B-B14F-4D97-AF65-F5344CB8AC3E}">
        <p14:creationId xmlns:p14="http://schemas.microsoft.com/office/powerpoint/2010/main" val="11981925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Protection of the organization from security threats that affect APIs</a:t>
            </a:r>
          </a:p>
        </p:txBody>
      </p:sp>
      <p:sp>
        <p:nvSpPr>
          <p:cNvPr id="4" name="Slide Number Placeholder 3"/>
          <p:cNvSpPr>
            <a:spLocks noGrp="1"/>
          </p:cNvSpPr>
          <p:nvPr>
            <p:ph type="sldNum" sz="quarter" idx="5"/>
          </p:nvPr>
        </p:nvSpPr>
        <p:spPr/>
        <p:txBody>
          <a:bodyPr/>
          <a:lstStyle/>
          <a:p>
            <a:fld id="{08ABEDAE-A519-4611-9E36-AFC317B10B7B}" type="slidenum">
              <a:rPr lang="en-US" smtClean="0"/>
              <a:t>15</a:t>
            </a:fld>
            <a:endParaRPr lang="en-US"/>
          </a:p>
        </p:txBody>
      </p:sp>
    </p:spTree>
    <p:extLst>
      <p:ext uri="{BB962C8B-B14F-4D97-AF65-F5344CB8AC3E}">
        <p14:creationId xmlns:p14="http://schemas.microsoft.com/office/powerpoint/2010/main" val="531229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Protection of the organization from security threats that affect APIs</a:t>
            </a:r>
          </a:p>
        </p:txBody>
      </p:sp>
      <p:sp>
        <p:nvSpPr>
          <p:cNvPr id="4" name="Slide Number Placeholder 3"/>
          <p:cNvSpPr>
            <a:spLocks noGrp="1"/>
          </p:cNvSpPr>
          <p:nvPr>
            <p:ph type="sldNum" sz="quarter" idx="5"/>
          </p:nvPr>
        </p:nvSpPr>
        <p:spPr/>
        <p:txBody>
          <a:bodyPr/>
          <a:lstStyle/>
          <a:p>
            <a:fld id="{08ABEDAE-A519-4611-9E36-AFC317B10B7B}" type="slidenum">
              <a:rPr lang="en-US" smtClean="0"/>
              <a:t>16</a:t>
            </a:fld>
            <a:endParaRPr lang="en-US"/>
          </a:p>
        </p:txBody>
      </p:sp>
    </p:spTree>
    <p:extLst>
      <p:ext uri="{BB962C8B-B14F-4D97-AF65-F5344CB8AC3E}">
        <p14:creationId xmlns:p14="http://schemas.microsoft.com/office/powerpoint/2010/main" val="1784489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Documentation</a:t>
            </a:r>
          </a:p>
        </p:txBody>
      </p:sp>
      <p:sp>
        <p:nvSpPr>
          <p:cNvPr id="4" name="Slide Number Placeholder 3"/>
          <p:cNvSpPr>
            <a:spLocks noGrp="1"/>
          </p:cNvSpPr>
          <p:nvPr>
            <p:ph type="sldNum" sz="quarter" idx="5"/>
          </p:nvPr>
        </p:nvSpPr>
        <p:spPr/>
        <p:txBody>
          <a:bodyPr/>
          <a:lstStyle/>
          <a:p>
            <a:fld id="{08ABEDAE-A519-4611-9E36-AFC317B10B7B}" type="slidenum">
              <a:rPr lang="en-US" smtClean="0"/>
              <a:t>17</a:t>
            </a:fld>
            <a:endParaRPr lang="en-US"/>
          </a:p>
        </p:txBody>
      </p:sp>
    </p:spTree>
    <p:extLst>
      <p:ext uri="{BB962C8B-B14F-4D97-AF65-F5344CB8AC3E}">
        <p14:creationId xmlns:p14="http://schemas.microsoft.com/office/powerpoint/2010/main" val="336588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Documentation</a:t>
            </a:r>
            <a:endParaRPr lang="en-US" b="0" u="none" dirty="0"/>
          </a:p>
          <a:p>
            <a:r>
              <a:rPr lang="en-US" b="0" u="none" dirty="0"/>
              <a:t>The ability to produce detailed API documentation that can be used to attract developers and inform users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18</a:t>
            </a:fld>
            <a:endParaRPr lang="en-US"/>
          </a:p>
        </p:txBody>
      </p:sp>
    </p:spTree>
    <p:extLst>
      <p:ext uri="{BB962C8B-B14F-4D97-AF65-F5344CB8AC3E}">
        <p14:creationId xmlns:p14="http://schemas.microsoft.com/office/powerpoint/2010/main" val="1801328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Next: Centralized Visibility</a:t>
            </a:r>
          </a:p>
        </p:txBody>
      </p:sp>
      <p:sp>
        <p:nvSpPr>
          <p:cNvPr id="4" name="Slide Number Placeholder 3"/>
          <p:cNvSpPr>
            <a:spLocks noGrp="1"/>
          </p:cNvSpPr>
          <p:nvPr>
            <p:ph type="sldNum" sz="quarter" idx="5"/>
          </p:nvPr>
        </p:nvSpPr>
        <p:spPr/>
        <p:txBody>
          <a:bodyPr/>
          <a:lstStyle/>
          <a:p>
            <a:fld id="{08ABEDAE-A519-4611-9E36-AFC317B10B7B}" type="slidenum">
              <a:rPr lang="en-US" smtClean="0"/>
              <a:t>19</a:t>
            </a:fld>
            <a:endParaRPr lang="en-US"/>
          </a:p>
        </p:txBody>
      </p:sp>
    </p:spTree>
    <p:extLst>
      <p:ext uri="{BB962C8B-B14F-4D97-AF65-F5344CB8AC3E}">
        <p14:creationId xmlns:p14="http://schemas.microsoft.com/office/powerpoint/2010/main" val="505650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Centralized Visibility</a:t>
            </a:r>
            <a:endParaRPr lang="en-US" b="0" u="none" dirty="0"/>
          </a:p>
          <a:p>
            <a:r>
              <a:rPr lang="en-US" b="0" u="none" dirty="0"/>
              <a:t>Centralized visibility that allows organizations to see their API connections in one place, thus reducing security vulnerabilities, decreasing the number of repetitive APIs and identifying gaps for developers to address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20</a:t>
            </a:fld>
            <a:endParaRPr lang="en-US"/>
          </a:p>
        </p:txBody>
      </p:sp>
    </p:spTree>
    <p:extLst>
      <p:ext uri="{BB962C8B-B14F-4D97-AF65-F5344CB8AC3E}">
        <p14:creationId xmlns:p14="http://schemas.microsoft.com/office/powerpoint/2010/main" val="15597081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Monetization</a:t>
            </a:r>
          </a:p>
        </p:txBody>
      </p:sp>
      <p:sp>
        <p:nvSpPr>
          <p:cNvPr id="4" name="Slide Number Placeholder 3"/>
          <p:cNvSpPr>
            <a:spLocks noGrp="1"/>
          </p:cNvSpPr>
          <p:nvPr>
            <p:ph type="sldNum" sz="quarter" idx="5"/>
          </p:nvPr>
        </p:nvSpPr>
        <p:spPr/>
        <p:txBody>
          <a:bodyPr/>
          <a:lstStyle/>
          <a:p>
            <a:fld id="{08ABEDAE-A519-4611-9E36-AFC317B10B7B}" type="slidenum">
              <a:rPr lang="en-US" smtClean="0"/>
              <a:t>21</a:t>
            </a:fld>
            <a:endParaRPr lang="en-US"/>
          </a:p>
        </p:txBody>
      </p:sp>
    </p:spTree>
    <p:extLst>
      <p:ext uri="{BB962C8B-B14F-4D97-AF65-F5344CB8AC3E}">
        <p14:creationId xmlns:p14="http://schemas.microsoft.com/office/powerpoint/2010/main" val="3477558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Monetization</a:t>
            </a:r>
            <a:endParaRPr lang="en-US" b="0" u="none" dirty="0"/>
          </a:p>
          <a:p>
            <a:r>
              <a:rPr lang="en-US" b="0" u="none" dirty="0"/>
              <a:t>The ability to monetize PAIs, share revenue with partners, and track billing in real time.</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22</a:t>
            </a:fld>
            <a:endParaRPr lang="en-US"/>
          </a:p>
        </p:txBody>
      </p:sp>
    </p:spTree>
    <p:extLst>
      <p:ext uri="{BB962C8B-B14F-4D97-AF65-F5344CB8AC3E}">
        <p14:creationId xmlns:p14="http://schemas.microsoft.com/office/powerpoint/2010/main" val="19280422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Positive User Experience</a:t>
            </a:r>
          </a:p>
        </p:txBody>
      </p:sp>
      <p:sp>
        <p:nvSpPr>
          <p:cNvPr id="4" name="Slide Number Placeholder 3"/>
          <p:cNvSpPr>
            <a:spLocks noGrp="1"/>
          </p:cNvSpPr>
          <p:nvPr>
            <p:ph type="sldNum" sz="quarter" idx="5"/>
          </p:nvPr>
        </p:nvSpPr>
        <p:spPr/>
        <p:txBody>
          <a:bodyPr/>
          <a:lstStyle/>
          <a:p>
            <a:fld id="{08ABEDAE-A519-4611-9E36-AFC317B10B7B}" type="slidenum">
              <a:rPr lang="en-US" smtClean="0"/>
              <a:t>23</a:t>
            </a:fld>
            <a:endParaRPr lang="en-US"/>
          </a:p>
        </p:txBody>
      </p:sp>
    </p:spTree>
    <p:extLst>
      <p:ext uri="{BB962C8B-B14F-4D97-AF65-F5344CB8AC3E}">
        <p14:creationId xmlns:p14="http://schemas.microsoft.com/office/powerpoint/2010/main" val="2064023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Positive User Experience</a:t>
            </a:r>
            <a:endParaRPr lang="en-US" b="0" u="none" dirty="0"/>
          </a:p>
          <a:p>
            <a:r>
              <a:rPr lang="en-US" b="0" u="none" dirty="0"/>
              <a:t>Creation of a positive user experience for API consumers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24</a:t>
            </a:fld>
            <a:endParaRPr lang="en-US"/>
          </a:p>
        </p:txBody>
      </p:sp>
    </p:spTree>
    <p:extLst>
      <p:ext uri="{BB962C8B-B14F-4D97-AF65-F5344CB8AC3E}">
        <p14:creationId xmlns:p14="http://schemas.microsoft.com/office/powerpoint/2010/main" val="586595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The Taming of the Shrew </a:t>
            </a:r>
            <a:r>
              <a:rPr lang="en-US" i="0" dirty="0"/>
              <a:t>has been adapted numerous times for stage, screen, opera, ballet, and musical theater; perhaps the most famous adaptations being Cole Porter’s </a:t>
            </a:r>
            <a:r>
              <a:rPr lang="en-US" i="1" dirty="0"/>
              <a:t>Kiss Me Kate</a:t>
            </a:r>
            <a:r>
              <a:rPr lang="en-US" i="0" dirty="0"/>
              <a:t>; </a:t>
            </a:r>
            <a:r>
              <a:rPr lang="en-US" i="1" dirty="0" err="1"/>
              <a:t>McLintock</a:t>
            </a:r>
            <a:r>
              <a:rPr lang="en-US" i="1" dirty="0"/>
              <a:t>!</a:t>
            </a:r>
            <a:r>
              <a:rPr lang="en-US" i="0" dirty="0"/>
              <a:t> a 1963 American Western comedy film staring John Wayne and Maureen O’Hara; and the 1967 file of the play, starring Elizabeth Taylor and Richard Burton.  The 1999 high-school comedy film </a:t>
            </a:r>
            <a:r>
              <a:rPr lang="en-US" i="1" dirty="0"/>
              <a:t>10 Things I Hate About You</a:t>
            </a:r>
            <a:r>
              <a:rPr lang="en-US" i="0" dirty="0"/>
              <a:t>, and the 2003 romantic comedy </a:t>
            </a:r>
            <a:r>
              <a:rPr lang="en-US" i="1" dirty="0"/>
              <a:t>deliver Us from Eva</a:t>
            </a:r>
            <a:r>
              <a:rPr lang="en-US" i="0" dirty="0"/>
              <a:t> are also loosely based on the play.</a:t>
            </a:r>
            <a:endParaRPr lang="en-US" i="1" dirty="0"/>
          </a:p>
        </p:txBody>
      </p:sp>
      <p:sp>
        <p:nvSpPr>
          <p:cNvPr id="4" name="Slide Number Placeholder 3"/>
          <p:cNvSpPr>
            <a:spLocks noGrp="1"/>
          </p:cNvSpPr>
          <p:nvPr>
            <p:ph type="sldNum" sz="quarter" idx="5"/>
          </p:nvPr>
        </p:nvSpPr>
        <p:spPr/>
        <p:txBody>
          <a:bodyPr/>
          <a:lstStyle/>
          <a:p>
            <a:fld id="{08ABEDAE-A519-4611-9E36-AFC317B10B7B}" type="slidenum">
              <a:rPr lang="en-US" smtClean="0"/>
              <a:t>4</a:t>
            </a:fld>
            <a:endParaRPr lang="en-US"/>
          </a:p>
        </p:txBody>
      </p:sp>
    </p:spTree>
    <p:extLst>
      <p:ext uri="{BB962C8B-B14F-4D97-AF65-F5344CB8AC3E}">
        <p14:creationId xmlns:p14="http://schemas.microsoft.com/office/powerpoint/2010/main" val="8953437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Agile Ecosystem</a:t>
            </a:r>
          </a:p>
        </p:txBody>
      </p:sp>
      <p:sp>
        <p:nvSpPr>
          <p:cNvPr id="4" name="Slide Number Placeholder 3"/>
          <p:cNvSpPr>
            <a:spLocks noGrp="1"/>
          </p:cNvSpPr>
          <p:nvPr>
            <p:ph type="sldNum" sz="quarter" idx="5"/>
          </p:nvPr>
        </p:nvSpPr>
        <p:spPr/>
        <p:txBody>
          <a:bodyPr/>
          <a:lstStyle/>
          <a:p>
            <a:fld id="{08ABEDAE-A519-4611-9E36-AFC317B10B7B}" type="slidenum">
              <a:rPr lang="en-US" smtClean="0"/>
              <a:t>25</a:t>
            </a:fld>
            <a:endParaRPr lang="en-US"/>
          </a:p>
        </p:txBody>
      </p:sp>
    </p:spTree>
    <p:extLst>
      <p:ext uri="{BB962C8B-B14F-4D97-AF65-F5344CB8AC3E}">
        <p14:creationId xmlns:p14="http://schemas.microsoft.com/office/powerpoint/2010/main" val="23679006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Agile Ecosystem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The ability to create a flexible, agile, adaptable, and innovative ecosystem in which all people, processes, and technologies can work together</a:t>
            </a:r>
          </a:p>
          <a:p>
            <a:pPr marL="171450" indent="-171450">
              <a:buFont typeface="Arial" panose="020B0604020202020204" pitchFamily="34" charset="0"/>
              <a:buChar char="•"/>
            </a:pPr>
            <a:r>
              <a:rPr lang="en-US" b="0" u="none" dirty="0"/>
              <a:t>Improvements in API agility and the ability to rapidly create new digital assets</a:t>
            </a:r>
          </a:p>
        </p:txBody>
      </p:sp>
      <p:sp>
        <p:nvSpPr>
          <p:cNvPr id="4" name="Slide Number Placeholder 3"/>
          <p:cNvSpPr>
            <a:spLocks noGrp="1"/>
          </p:cNvSpPr>
          <p:nvPr>
            <p:ph type="sldNum" sz="quarter" idx="5"/>
          </p:nvPr>
        </p:nvSpPr>
        <p:spPr/>
        <p:txBody>
          <a:bodyPr/>
          <a:lstStyle/>
          <a:p>
            <a:fld id="{08ABEDAE-A519-4611-9E36-AFC317B10B7B}" type="slidenum">
              <a:rPr lang="en-US" smtClean="0"/>
              <a:t>26</a:t>
            </a:fld>
            <a:endParaRPr lang="en-US"/>
          </a:p>
        </p:txBody>
      </p:sp>
    </p:spTree>
    <p:extLst>
      <p:ext uri="{BB962C8B-B14F-4D97-AF65-F5344CB8AC3E}">
        <p14:creationId xmlns:p14="http://schemas.microsoft.com/office/powerpoint/2010/main" val="18570653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Optimized Value</a:t>
            </a:r>
          </a:p>
        </p:txBody>
      </p:sp>
      <p:sp>
        <p:nvSpPr>
          <p:cNvPr id="4" name="Slide Number Placeholder 3"/>
          <p:cNvSpPr>
            <a:spLocks noGrp="1"/>
          </p:cNvSpPr>
          <p:nvPr>
            <p:ph type="sldNum" sz="quarter" idx="5"/>
          </p:nvPr>
        </p:nvSpPr>
        <p:spPr/>
        <p:txBody>
          <a:bodyPr/>
          <a:lstStyle/>
          <a:p>
            <a:fld id="{08ABEDAE-A519-4611-9E36-AFC317B10B7B}" type="slidenum">
              <a:rPr lang="en-US" smtClean="0"/>
              <a:t>27</a:t>
            </a:fld>
            <a:endParaRPr lang="en-US"/>
          </a:p>
        </p:txBody>
      </p:sp>
    </p:spTree>
    <p:extLst>
      <p:ext uri="{BB962C8B-B14F-4D97-AF65-F5344CB8AC3E}">
        <p14:creationId xmlns:p14="http://schemas.microsoft.com/office/powerpoint/2010/main" val="39828300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Optimized Value</a:t>
            </a:r>
            <a:endParaRPr lang="en-US" b="0" u="none" dirty="0"/>
          </a:p>
          <a:p>
            <a:r>
              <a:rPr lang="en-US" b="0" u="none" dirty="0"/>
              <a:t>API management enables an organization to optimize the value of its existing legacy systems by updating outdated security protocols so they match the modern standard used by today’s APIs.  API management software can also translate complex data from the legacy systems into easier message formats.  Furthermore, API management can be used to combine all back-end services into one functionality that is exposed as an API.</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28</a:t>
            </a:fld>
            <a:endParaRPr lang="en-US"/>
          </a:p>
        </p:txBody>
      </p:sp>
    </p:spTree>
    <p:extLst>
      <p:ext uri="{BB962C8B-B14F-4D97-AF65-F5344CB8AC3E}">
        <p14:creationId xmlns:p14="http://schemas.microsoft.com/office/powerpoint/2010/main" val="15808881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API Integration</a:t>
            </a:r>
            <a:endParaRPr lang="en-US" b="0" u="none" dirty="0"/>
          </a:p>
          <a:p>
            <a:r>
              <a:rPr lang="en-US" b="0" u="none" dirty="0"/>
              <a:t>API integration is the process of connecting two or more applications via their APIs to perform a joint function.  The connection is made through the API layer of each application to make them talk to one another.  API integration ensures that applications which are connected represent the most up-to-date data while providing data integrity across a technology stack without having to worry about versioning.  Some API management solutions come pre-installed with out-of-the-box integrations, while other require more complex integrations.</a:t>
            </a:r>
          </a:p>
        </p:txBody>
      </p:sp>
      <p:sp>
        <p:nvSpPr>
          <p:cNvPr id="4" name="Slide Number Placeholder 3"/>
          <p:cNvSpPr>
            <a:spLocks noGrp="1"/>
          </p:cNvSpPr>
          <p:nvPr>
            <p:ph type="sldNum" sz="quarter" idx="5"/>
          </p:nvPr>
        </p:nvSpPr>
        <p:spPr/>
        <p:txBody>
          <a:bodyPr/>
          <a:lstStyle/>
          <a:p>
            <a:fld id="{08ABEDAE-A519-4611-9E36-AFC317B10B7B}" type="slidenum">
              <a:rPr lang="en-US" smtClean="0"/>
              <a:t>31</a:t>
            </a:fld>
            <a:endParaRPr lang="en-US"/>
          </a:p>
        </p:txBody>
      </p:sp>
    </p:spTree>
    <p:extLst>
      <p:ext uri="{BB962C8B-B14F-4D97-AF65-F5344CB8AC3E}">
        <p14:creationId xmlns:p14="http://schemas.microsoft.com/office/powerpoint/2010/main" val="12468008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Multi-Channel User Experiences</a:t>
            </a:r>
            <a:endParaRPr lang="en-US" b="0" u="none" dirty="0"/>
          </a:p>
          <a:p>
            <a:r>
              <a:rPr lang="en-US" b="0" u="none" dirty="0"/>
              <a:t>APIs are frequently used to enable user experiences such as web, mobile, wearable, or IoT applications.  Reuse APIs to accelerate development and ROI.</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32</a:t>
            </a:fld>
            <a:endParaRPr lang="en-US"/>
          </a:p>
        </p:txBody>
      </p:sp>
    </p:spTree>
    <p:extLst>
      <p:ext uri="{BB962C8B-B14F-4D97-AF65-F5344CB8AC3E}">
        <p14:creationId xmlns:p14="http://schemas.microsoft.com/office/powerpoint/2010/main" val="41434230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B2B Integration</a:t>
            </a:r>
            <a:endParaRPr lang="en-US" b="0" u="none" dirty="0"/>
          </a:p>
          <a:p>
            <a:r>
              <a:rPr lang="en-US" b="0" u="none" dirty="0"/>
              <a:t>APIs exposed to partners and customers lower the barrier to integrate business processes and exchange data between business entities.  APIs eliminate the overhead inherent in point-to-point integration.</a:t>
            </a:r>
          </a:p>
          <a:p>
            <a:endParaRPr lang="en-US" b="0" u="none" dirty="0"/>
          </a:p>
          <a:p>
            <a:r>
              <a:rPr lang="en-US" b="0" u="none" dirty="0"/>
              <a:t>B2B integration, refers to the automation of communication and business processes of two or more organization.  This integration delivery style enables them to work more effectively with customers, suppliers, and business partners through business process automation.</a:t>
            </a:r>
          </a:p>
          <a:p>
            <a:endParaRPr lang="en-US" b="0" u="none" dirty="0"/>
          </a:p>
          <a:p>
            <a:r>
              <a:rPr lang="en-US" b="0" u="none" dirty="0"/>
              <a:t>B2B integration pulls information form an internal source application and transfers it to an end external application via secure data movement and an integration platform.</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33</a:t>
            </a:fld>
            <a:endParaRPr lang="en-US"/>
          </a:p>
        </p:txBody>
      </p:sp>
    </p:spTree>
    <p:extLst>
      <p:ext uri="{BB962C8B-B14F-4D97-AF65-F5344CB8AC3E}">
        <p14:creationId xmlns:p14="http://schemas.microsoft.com/office/powerpoint/2010/main" val="12326992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Data as a Service</a:t>
            </a:r>
            <a:endParaRPr lang="en-US" b="0" u="none" dirty="0"/>
          </a:p>
          <a:p>
            <a:r>
              <a:rPr lang="en-US" b="0" u="none" dirty="0"/>
              <a:t>Data as a Service is a type of data management strategy that uses the cloud to deliver data storage, integration, processing, or analytic services via a network connection.  DaaS tools remove the need for organizations to install and manage software or hardware locally.  DaaS allows organizations to begin storing and processing data quickly, and can be more scalable than on-prem alternatives since more users can be allocated to cloud workloads.  DaaS tools are usually managed automatically and kept up-to-date by the provider.</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34</a:t>
            </a:fld>
            <a:endParaRPr lang="en-US"/>
          </a:p>
        </p:txBody>
      </p:sp>
    </p:spTree>
    <p:extLst>
      <p:ext uri="{BB962C8B-B14F-4D97-AF65-F5344CB8AC3E}">
        <p14:creationId xmlns:p14="http://schemas.microsoft.com/office/powerpoint/2010/main" val="17420723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Unlocking Legacy Assets</a:t>
            </a:r>
            <a:endParaRPr lang="en-US" b="0" u="none" dirty="0"/>
          </a:p>
          <a:p>
            <a:r>
              <a:rPr lang="en-US" b="0" u="none" dirty="0"/>
              <a:t>APIs are used to abstract and modernize legacy backends and make them accessible from new cloud services and modern applications.  APIs allow innovation without the risk, cost, and delays of migration.</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35</a:t>
            </a:fld>
            <a:endParaRPr lang="en-US"/>
          </a:p>
        </p:txBody>
      </p:sp>
    </p:spTree>
    <p:extLst>
      <p:ext uri="{BB962C8B-B14F-4D97-AF65-F5344CB8AC3E}">
        <p14:creationId xmlns:p14="http://schemas.microsoft.com/office/powerpoint/2010/main" val="27925717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API Gateway</a:t>
            </a:r>
            <a:endParaRPr lang="en-US" b="0" u="none" dirty="0"/>
          </a:p>
          <a:p>
            <a:r>
              <a:rPr lang="en-US" b="0" u="none" dirty="0"/>
              <a:t>An API gateway is the most important aspect of an API management solution and acts as the gateway to connected systems and services.  API gateways handle all routing requests, composition, and protocol translations between clients and the third-party services they are connected to.  API gateways play a crucial component in ensuring the security of API connections by deploying key security authentication and enforcement protocols, including TLS encryption and OAuth technology standards.  The API gateway also allows developers to easily consume microservices as managed APIs.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37</a:t>
            </a:fld>
            <a:endParaRPr lang="en-US"/>
          </a:p>
        </p:txBody>
      </p:sp>
    </p:spTree>
    <p:extLst>
      <p:ext uri="{BB962C8B-B14F-4D97-AF65-F5344CB8AC3E}">
        <p14:creationId xmlns:p14="http://schemas.microsoft.com/office/powerpoint/2010/main" val="523809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the APIs I need</a:t>
            </a:r>
          </a:p>
          <a:p>
            <a:r>
              <a:rPr lang="en-US" dirty="0"/>
              <a:t>What are the APIs that are available</a:t>
            </a:r>
          </a:p>
          <a:p>
            <a:r>
              <a:rPr lang="en-US" dirty="0"/>
              <a:t>When can I use the APIs</a:t>
            </a:r>
          </a:p>
          <a:p>
            <a:r>
              <a:rPr lang="en-US" dirty="0"/>
              <a:t>Where are the endpoints</a:t>
            </a:r>
          </a:p>
          <a:p>
            <a:r>
              <a:rPr lang="en-US" dirty="0"/>
              <a:t>Why should I use your API</a:t>
            </a:r>
          </a:p>
          <a:p>
            <a:r>
              <a:rPr lang="en-US" dirty="0"/>
              <a:t>How do I use the APIs</a:t>
            </a:r>
          </a:p>
          <a:p>
            <a:endParaRPr lang="en-US" dirty="0"/>
          </a:p>
        </p:txBody>
      </p:sp>
      <p:sp>
        <p:nvSpPr>
          <p:cNvPr id="4" name="Slide Number Placeholder 3"/>
          <p:cNvSpPr>
            <a:spLocks noGrp="1"/>
          </p:cNvSpPr>
          <p:nvPr>
            <p:ph type="sldNum" sz="quarter" idx="5"/>
          </p:nvPr>
        </p:nvSpPr>
        <p:spPr/>
        <p:txBody>
          <a:bodyPr/>
          <a:lstStyle/>
          <a:p>
            <a:fld id="{08ABEDAE-A519-4611-9E36-AFC317B10B7B}" type="slidenum">
              <a:rPr lang="en-US" smtClean="0"/>
              <a:t>6</a:t>
            </a:fld>
            <a:endParaRPr lang="en-US"/>
          </a:p>
        </p:txBody>
      </p:sp>
    </p:spTree>
    <p:extLst>
      <p:ext uri="{BB962C8B-B14F-4D97-AF65-F5344CB8AC3E}">
        <p14:creationId xmlns:p14="http://schemas.microsoft.com/office/powerpoint/2010/main" val="1825094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API Policy Manager</a:t>
            </a:r>
            <a:endParaRPr lang="en-US" b="0" u="none" dirty="0"/>
          </a:p>
          <a:p>
            <a:r>
              <a:rPr lang="en-US" b="0" u="none" dirty="0"/>
              <a:t>The API policy manager controls the lifecycle of policies used to define and manage the API.  API policies will follow the same journey as an API, from design through retirement.  Many API management platforms provide users with out-of-the-box policies that control API traffic, enhance security, improve performance, and increase the value of the API.  These policies can be implemented without writing code or modifying back-end services.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38</a:t>
            </a:fld>
            <a:endParaRPr lang="en-US"/>
          </a:p>
        </p:txBody>
      </p:sp>
    </p:spTree>
    <p:extLst>
      <p:ext uri="{BB962C8B-B14F-4D97-AF65-F5344CB8AC3E}">
        <p14:creationId xmlns:p14="http://schemas.microsoft.com/office/powerpoint/2010/main" val="12490949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API Developer Portal</a:t>
            </a:r>
            <a:endParaRPr lang="en-US" b="0" u="none" dirty="0"/>
          </a:p>
          <a:p>
            <a:r>
              <a:rPr lang="en-US" b="0" u="none" dirty="0"/>
              <a:t>An API developer portal services a variety of purposes, but its primary benefit is to provide a self-service hub for developers to access and share API documentation.  Developer portals are an integral part of </a:t>
            </a:r>
            <a:r>
              <a:rPr lang="en-US" b="0" u="none" dirty="0" err="1"/>
              <a:t>streamling</a:t>
            </a:r>
            <a:r>
              <a:rPr lang="en-US" b="0" u="none" dirty="0"/>
              <a:t> communication between teams and make it possible for developers to easily browse, build, and test their APIs.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39</a:t>
            </a:fld>
            <a:endParaRPr lang="en-US"/>
          </a:p>
        </p:txBody>
      </p:sp>
    </p:spTree>
    <p:extLst>
      <p:ext uri="{BB962C8B-B14F-4D97-AF65-F5344CB8AC3E}">
        <p14:creationId xmlns:p14="http://schemas.microsoft.com/office/powerpoint/2010/main" val="297422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Reporting and Analytics</a:t>
            </a:r>
            <a:endParaRPr lang="en-US" b="0" u="none" dirty="0"/>
          </a:p>
          <a:p>
            <a:r>
              <a:rPr lang="en-US" b="0" u="none" dirty="0"/>
              <a:t>Another critical aspect of API management solutions is that they allow organizations to track usage metrics in a variety of ways.  API platforms use a synthetic approach to monitoring an API’s response time, availability, and overall performance.  API platforms can also integrate analytics programs and use protocols designed to extract data for automated and reporting and analysis over time.  These analytics tools play a key role in diagnosing and troubleshooting integration issues that may arise and help enterprises make better-informed decisions about their applications and services.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40</a:t>
            </a:fld>
            <a:endParaRPr lang="en-US"/>
          </a:p>
        </p:txBody>
      </p:sp>
    </p:spTree>
    <p:extLst>
      <p:ext uri="{BB962C8B-B14F-4D97-AF65-F5344CB8AC3E}">
        <p14:creationId xmlns:p14="http://schemas.microsoft.com/office/powerpoint/2010/main" val="15030960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API Lifecycle Management</a:t>
            </a:r>
            <a:endParaRPr lang="en-US" b="0" u="none" dirty="0"/>
          </a:p>
          <a:p>
            <a:r>
              <a:rPr lang="en-US" b="0" u="none" dirty="0"/>
              <a:t>API integrations make up a critical piece of digital transformation strategies and are an essential part of helping organizations scale their operations.  API management platforms benefit enterprises by allowing them to manage the entire lifecycle of their APIs, from their initial creation through all of their development stages and inevitable retirement.  API management provides a sustainable solution for building, testing, onboarding, and managing APIs while ensuring adequate version control every step of the way.</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41</a:t>
            </a:fld>
            <a:endParaRPr lang="en-US"/>
          </a:p>
        </p:txBody>
      </p:sp>
    </p:spTree>
    <p:extLst>
      <p:ext uri="{BB962C8B-B14F-4D97-AF65-F5344CB8AC3E}">
        <p14:creationId xmlns:p14="http://schemas.microsoft.com/office/powerpoint/2010/main" val="25941773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Support for API Monetization</a:t>
            </a:r>
            <a:endParaRPr lang="en-US" b="0" u="none" dirty="0"/>
          </a:p>
          <a:p>
            <a:r>
              <a:rPr lang="en-US" b="0" u="none" dirty="0"/>
              <a:t>Monetize access to the microservices behind the APIs through usage contracts.  API management allows you to define usage contracts based on metrics, like the number of API calls.  Consumers can be segmented and differentiated access tiers, and service quality can be offered to different segments.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42</a:t>
            </a:fld>
            <a:endParaRPr lang="en-US"/>
          </a:p>
        </p:txBody>
      </p:sp>
    </p:spTree>
    <p:extLst>
      <p:ext uri="{BB962C8B-B14F-4D97-AF65-F5344CB8AC3E}">
        <p14:creationId xmlns:p14="http://schemas.microsoft.com/office/powerpoint/2010/main" val="11963537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ABEDAE-A519-4611-9E36-AFC317B10B7B}" type="slidenum">
              <a:rPr lang="en-US" smtClean="0"/>
              <a:t>43</a:t>
            </a:fld>
            <a:endParaRPr lang="en-US"/>
          </a:p>
        </p:txBody>
      </p:sp>
    </p:spTree>
    <p:extLst>
      <p:ext uri="{BB962C8B-B14F-4D97-AF65-F5344CB8AC3E}">
        <p14:creationId xmlns:p14="http://schemas.microsoft.com/office/powerpoint/2010/main" val="10972779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Manage APIs across clouds and on-premises</a:t>
            </a:r>
            <a:endParaRPr lang="en-US" b="0" u="none" dirty="0"/>
          </a:p>
          <a:p>
            <a:r>
              <a:rPr lang="en-US" b="0" u="none" dirty="0"/>
              <a:t>Deploy API gateways side-by-side with the APIs hosted in Azure, other clouds, and on-premises, optimizing API traffic flow.  Meet security and compliance requirements while enjoying a unified management experience and full observability across all internal and external APIs.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48</a:t>
            </a:fld>
            <a:endParaRPr lang="en-US"/>
          </a:p>
        </p:txBody>
      </p:sp>
    </p:spTree>
    <p:extLst>
      <p:ext uri="{BB962C8B-B14F-4D97-AF65-F5344CB8AC3E}">
        <p14:creationId xmlns:p14="http://schemas.microsoft.com/office/powerpoint/2010/main" val="2882372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Help protect your resources</a:t>
            </a:r>
            <a:endParaRPr lang="en-US" b="0" u="none" dirty="0"/>
          </a:p>
          <a:p>
            <a:r>
              <a:rPr lang="en-US" b="0" u="none" dirty="0"/>
              <a:t>Control how data and services are exposed to employees, partners, and customers by applying authentication, authorization, and usage limits.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49</a:t>
            </a:fld>
            <a:endParaRPr lang="en-US"/>
          </a:p>
        </p:txBody>
      </p:sp>
    </p:spTree>
    <p:extLst>
      <p:ext uri="{BB962C8B-B14F-4D97-AF65-F5344CB8AC3E}">
        <p14:creationId xmlns:p14="http://schemas.microsoft.com/office/powerpoint/2010/main" val="4368216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Accelerate your business</a:t>
            </a:r>
            <a:endParaRPr lang="en-US" b="0" u="none" dirty="0"/>
          </a:p>
          <a:p>
            <a:r>
              <a:rPr lang="en-US" b="0" u="none" dirty="0"/>
              <a:t>Build apps faster and deliver immediate value to your customers through API-first approaches.  Decouple front- and back-end teams through API mocking, API revisions and versioning, and automated API documentation.</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50</a:t>
            </a:fld>
            <a:endParaRPr lang="en-US"/>
          </a:p>
        </p:txBody>
      </p:sp>
    </p:spTree>
    <p:extLst>
      <p:ext uri="{BB962C8B-B14F-4D97-AF65-F5344CB8AC3E}">
        <p14:creationId xmlns:p14="http://schemas.microsoft.com/office/powerpoint/2010/main" val="31657221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Improve API discoverability</a:t>
            </a:r>
            <a:endParaRPr lang="en-US" b="0" u="none" dirty="0"/>
          </a:p>
          <a:p>
            <a:r>
              <a:rPr lang="en-US" b="0" u="none" dirty="0"/>
              <a:t>Create a customizable developer portal for all your APIs.  Easily manage and share APIs with internal teams, external partners, and customers.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51</a:t>
            </a:fld>
            <a:endParaRPr lang="en-US"/>
          </a:p>
        </p:txBody>
      </p:sp>
    </p:spTree>
    <p:extLst>
      <p:ext uri="{BB962C8B-B14F-4D97-AF65-F5344CB8AC3E}">
        <p14:creationId xmlns:p14="http://schemas.microsoft.com/office/powerpoint/2010/main" val="2878223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the APIs I need</a:t>
            </a:r>
          </a:p>
          <a:p>
            <a:r>
              <a:rPr lang="en-US" dirty="0"/>
              <a:t>What are the APIs that are available</a:t>
            </a:r>
          </a:p>
          <a:p>
            <a:r>
              <a:rPr lang="en-US" dirty="0"/>
              <a:t>When can I use the APIs</a:t>
            </a:r>
          </a:p>
          <a:p>
            <a:r>
              <a:rPr lang="en-US" dirty="0"/>
              <a:t>Where are the endpoints</a:t>
            </a:r>
          </a:p>
          <a:p>
            <a:r>
              <a:rPr lang="en-US" dirty="0"/>
              <a:t>Why should I use your API</a:t>
            </a:r>
          </a:p>
          <a:p>
            <a:r>
              <a:rPr lang="en-US" dirty="0"/>
              <a:t>How do I use the APIs</a:t>
            </a:r>
          </a:p>
          <a:p>
            <a:endParaRPr lang="en-US" dirty="0"/>
          </a:p>
        </p:txBody>
      </p:sp>
      <p:sp>
        <p:nvSpPr>
          <p:cNvPr id="4" name="Slide Number Placeholder 3"/>
          <p:cNvSpPr>
            <a:spLocks noGrp="1"/>
          </p:cNvSpPr>
          <p:nvPr>
            <p:ph type="sldNum" sz="quarter" idx="5"/>
          </p:nvPr>
        </p:nvSpPr>
        <p:spPr/>
        <p:txBody>
          <a:bodyPr/>
          <a:lstStyle/>
          <a:p>
            <a:fld id="{08ABEDAE-A519-4611-9E36-AFC317B10B7B}" type="slidenum">
              <a:rPr lang="en-US" smtClean="0"/>
              <a:t>7</a:t>
            </a:fld>
            <a:endParaRPr lang="en-US"/>
          </a:p>
        </p:txBody>
      </p:sp>
    </p:spTree>
    <p:extLst>
      <p:ext uri="{BB962C8B-B14F-4D97-AF65-F5344CB8AC3E}">
        <p14:creationId xmlns:p14="http://schemas.microsoft.com/office/powerpoint/2010/main" val="4555326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Transform your existing services</a:t>
            </a:r>
            <a:endParaRPr lang="en-US" b="0" u="none" dirty="0"/>
          </a:p>
          <a:p>
            <a:pPr algn="l"/>
            <a:r>
              <a:rPr lang="en-US" b="0" i="0" dirty="0">
                <a:solidFill>
                  <a:srgbClr val="4C4C51"/>
                </a:solidFill>
                <a:effectLst/>
                <a:latin typeface="Segoe UI" panose="020B0502040204020203" pitchFamily="34" charset="0"/>
              </a:rPr>
              <a:t>Automatically turn legacy web services into modern REST-based APIs by creating façades for your back-end services. See how innovators like Vipps, a leading payment service in Norway, are revolutionizing development using Azure API Management.</a:t>
            </a:r>
          </a:p>
        </p:txBody>
      </p:sp>
      <p:sp>
        <p:nvSpPr>
          <p:cNvPr id="4" name="Slide Number Placeholder 3"/>
          <p:cNvSpPr>
            <a:spLocks noGrp="1"/>
          </p:cNvSpPr>
          <p:nvPr>
            <p:ph type="sldNum" sz="quarter" idx="5"/>
          </p:nvPr>
        </p:nvSpPr>
        <p:spPr/>
        <p:txBody>
          <a:bodyPr/>
          <a:lstStyle/>
          <a:p>
            <a:fld id="{08ABEDAE-A519-4611-9E36-AFC317B10B7B}" type="slidenum">
              <a:rPr lang="en-US" smtClean="0"/>
              <a:t>52</a:t>
            </a:fld>
            <a:endParaRPr lang="en-US"/>
          </a:p>
        </p:txBody>
      </p:sp>
    </p:spTree>
    <p:extLst>
      <p:ext uri="{BB962C8B-B14F-4D97-AF65-F5344CB8AC3E}">
        <p14:creationId xmlns:p14="http://schemas.microsoft.com/office/powerpoint/2010/main" val="1913958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Help secure your APIs</a:t>
            </a:r>
            <a:endParaRPr lang="en-US" b="0" u="none" dirty="0"/>
          </a:p>
          <a:p>
            <a:pPr marL="171450" indent="-171450">
              <a:buFont typeface="Arial" panose="020B0604020202020204" pitchFamily="34" charset="0"/>
              <a:buChar char="•"/>
            </a:pPr>
            <a:r>
              <a:rPr lang="en-US" b="0" i="0" u="none" dirty="0">
                <a:solidFill>
                  <a:srgbClr val="4C4C51"/>
                </a:solidFill>
                <a:effectLst/>
                <a:latin typeface="Segoe UI" panose="020B0502040204020203" pitchFamily="34" charset="0"/>
              </a:rPr>
              <a:t>Keep all your APIs behind a single static IP or domain, and help protect them with keys, tokens, and IP filtering.</a:t>
            </a:r>
          </a:p>
          <a:p>
            <a:pPr marL="171450" indent="-171450">
              <a:buFont typeface="Arial" panose="020B0604020202020204" pitchFamily="34" charset="0"/>
              <a:buChar char="•"/>
            </a:pPr>
            <a:r>
              <a:rPr lang="en-US" b="0" i="0" u="none" dirty="0">
                <a:solidFill>
                  <a:srgbClr val="4C4C51"/>
                </a:solidFill>
                <a:effectLst/>
                <a:latin typeface="Segoe UI" panose="020B0502040204020203" pitchFamily="34" charset="0"/>
              </a:rPr>
              <a:t>Enforce flexible and fine-grained quotas and rate limits.  Modify the shape and behavior of your APIs using policies.  Improve latency and scale your APIs with response caching.</a:t>
            </a:r>
          </a:p>
          <a:p>
            <a:pPr marL="171450" indent="-171450">
              <a:buFont typeface="Arial" panose="020B0604020202020204" pitchFamily="34" charset="0"/>
              <a:buChar char="•"/>
            </a:pPr>
            <a:r>
              <a:rPr lang="en-US" b="0" i="0" dirty="0">
                <a:solidFill>
                  <a:srgbClr val="4C4C51"/>
                </a:solidFill>
                <a:effectLst/>
                <a:latin typeface="Segoe UI" panose="020B0502040204020203" pitchFamily="34" charset="0"/>
              </a:rPr>
              <a:t>Connect on-premises APIs to cloud services by creating a façade that lets you safely integrate on-premises and cloud environments.</a:t>
            </a:r>
            <a:endParaRPr lang="en-US" b="0" i="0" u="none" dirty="0">
              <a:solidFill>
                <a:srgbClr val="4C4C51"/>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08ABEDAE-A519-4611-9E36-AFC317B10B7B}" type="slidenum">
              <a:rPr lang="en-US" smtClean="0"/>
              <a:t>53</a:t>
            </a:fld>
            <a:endParaRPr lang="en-US"/>
          </a:p>
        </p:txBody>
      </p:sp>
    </p:spTree>
    <p:extLst>
      <p:ext uri="{BB962C8B-B14F-4D97-AF65-F5344CB8AC3E}">
        <p14:creationId xmlns:p14="http://schemas.microsoft.com/office/powerpoint/2010/main" val="20483240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Basic</a:t>
            </a:r>
            <a:r>
              <a:rPr lang="en-US" b="0" dirty="0"/>
              <a:t> – Entry-level production use cases</a:t>
            </a:r>
          </a:p>
          <a:p>
            <a:pPr marL="171450" indent="-171450">
              <a:buFont typeface="Arial" panose="020B0604020202020204" pitchFamily="34" charset="0"/>
              <a:buChar char="•"/>
            </a:pPr>
            <a:r>
              <a:rPr lang="en-US" b="1" dirty="0"/>
              <a:t>Standard</a:t>
            </a:r>
            <a:r>
              <a:rPr lang="en-US" b="0" dirty="0"/>
              <a:t> – Medium-volume production use cases</a:t>
            </a:r>
          </a:p>
          <a:p>
            <a:pPr marL="171450" indent="-171450">
              <a:buFont typeface="Arial" panose="020B0604020202020204" pitchFamily="34" charset="0"/>
              <a:buChar char="•"/>
            </a:pPr>
            <a:r>
              <a:rPr lang="en-US" b="1" dirty="0"/>
              <a:t>Premium</a:t>
            </a:r>
            <a:r>
              <a:rPr lang="en-US" b="0" dirty="0"/>
              <a:t> – High-volume or enterprise production use cases</a:t>
            </a:r>
          </a:p>
          <a:p>
            <a:pPr marL="171450" indent="-171450">
              <a:buFont typeface="Arial" panose="020B0604020202020204" pitchFamily="34" charset="0"/>
              <a:buChar char="•"/>
            </a:pPr>
            <a:r>
              <a:rPr lang="en-US" b="1" dirty="0"/>
              <a:t>Developer</a:t>
            </a:r>
            <a:r>
              <a:rPr lang="en-US" b="0" dirty="0"/>
              <a:t> – Non-production use cases and evaluations</a:t>
            </a:r>
          </a:p>
          <a:p>
            <a:pPr marL="171450" indent="-171450">
              <a:buFont typeface="Arial" panose="020B0604020202020204" pitchFamily="34" charset="0"/>
              <a:buChar char="•"/>
            </a:pPr>
            <a:r>
              <a:rPr lang="en-US" b="1" dirty="0"/>
              <a:t>Consumption</a:t>
            </a:r>
            <a:r>
              <a:rPr lang="en-US" b="0" dirty="0"/>
              <a:t> – Lightweight and serverless version of API Management services, billed per execution</a:t>
            </a:r>
          </a:p>
          <a:p>
            <a:pPr marL="171450" indent="-171450">
              <a:buFont typeface="Arial" panose="020B0604020202020204" pitchFamily="34" charset="0"/>
              <a:buChar char="•"/>
            </a:pPr>
            <a:r>
              <a:rPr lang="en-US" b="1" dirty="0"/>
              <a:t>Isolated</a:t>
            </a:r>
            <a:r>
              <a:rPr lang="en-US" b="0" dirty="0"/>
              <a:t> – Enterprise production use cases requiring high degree of isolation</a:t>
            </a:r>
            <a:endParaRPr lang="en-US" b="1" dirty="0"/>
          </a:p>
        </p:txBody>
      </p:sp>
      <p:sp>
        <p:nvSpPr>
          <p:cNvPr id="4" name="Slide Number Placeholder 3"/>
          <p:cNvSpPr>
            <a:spLocks noGrp="1"/>
          </p:cNvSpPr>
          <p:nvPr>
            <p:ph type="sldNum" sz="quarter" idx="5"/>
          </p:nvPr>
        </p:nvSpPr>
        <p:spPr/>
        <p:txBody>
          <a:bodyPr/>
          <a:lstStyle/>
          <a:p>
            <a:fld id="{08ABEDAE-A519-4611-9E36-AFC317B10B7B}" type="slidenum">
              <a:rPr lang="en-US" smtClean="0"/>
              <a:t>54</a:t>
            </a:fld>
            <a:endParaRPr lang="en-US"/>
          </a:p>
        </p:txBody>
      </p:sp>
    </p:spTree>
    <p:extLst>
      <p:ext uri="{BB962C8B-B14F-4D97-AF65-F5344CB8AC3E}">
        <p14:creationId xmlns:p14="http://schemas.microsoft.com/office/powerpoint/2010/main" val="3238470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the APIs I need</a:t>
            </a:r>
          </a:p>
          <a:p>
            <a:r>
              <a:rPr lang="en-US" dirty="0"/>
              <a:t>What are the APIs that are available</a:t>
            </a:r>
          </a:p>
          <a:p>
            <a:r>
              <a:rPr lang="en-US" dirty="0"/>
              <a:t>When can I use the APIs</a:t>
            </a:r>
          </a:p>
          <a:p>
            <a:r>
              <a:rPr lang="en-US" dirty="0"/>
              <a:t>Where are the endpoints</a:t>
            </a:r>
          </a:p>
          <a:p>
            <a:r>
              <a:rPr lang="en-US" dirty="0"/>
              <a:t>Why should I use your API</a:t>
            </a:r>
          </a:p>
          <a:p>
            <a:r>
              <a:rPr lang="en-US" dirty="0"/>
              <a:t>How do I use the APIs</a:t>
            </a:r>
          </a:p>
        </p:txBody>
      </p:sp>
      <p:sp>
        <p:nvSpPr>
          <p:cNvPr id="4" name="Slide Number Placeholder 3"/>
          <p:cNvSpPr>
            <a:spLocks noGrp="1"/>
          </p:cNvSpPr>
          <p:nvPr>
            <p:ph type="sldNum" sz="quarter" idx="5"/>
          </p:nvPr>
        </p:nvSpPr>
        <p:spPr/>
        <p:txBody>
          <a:bodyPr/>
          <a:lstStyle/>
          <a:p>
            <a:fld id="{08ABEDAE-A519-4611-9E36-AFC317B10B7B}" type="slidenum">
              <a:rPr lang="en-US" smtClean="0"/>
              <a:t>8</a:t>
            </a:fld>
            <a:endParaRPr lang="en-US"/>
          </a:p>
        </p:txBody>
      </p:sp>
    </p:spTree>
    <p:extLst>
      <p:ext uri="{BB962C8B-B14F-4D97-AF65-F5344CB8AC3E}">
        <p14:creationId xmlns:p14="http://schemas.microsoft.com/office/powerpoint/2010/main" val="741646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API management refers to the process of creating, publishing, and managing API connections in a secure and scalable environment.  The goals of API management is to ensure that the needs of developers and applications that may use the APIs are being met.</a:t>
            </a:r>
          </a:p>
          <a:p>
            <a:endParaRPr lang="en-US" dirty="0"/>
          </a:p>
          <a:p>
            <a:r>
              <a:rPr lang="en-US" dirty="0"/>
              <a:t>API management is more than just a place for API connections to live.  And while API management needs will differ from organization to organization, [CLICK] there are several pieces of functionality generally common with API management systems:</a:t>
            </a:r>
          </a:p>
        </p:txBody>
      </p:sp>
      <p:sp>
        <p:nvSpPr>
          <p:cNvPr id="4" name="Slide Number Placeholder 3"/>
          <p:cNvSpPr>
            <a:spLocks noGrp="1"/>
          </p:cNvSpPr>
          <p:nvPr>
            <p:ph type="sldNum" sz="quarter" idx="5"/>
          </p:nvPr>
        </p:nvSpPr>
        <p:spPr/>
        <p:txBody>
          <a:bodyPr/>
          <a:lstStyle/>
          <a:p>
            <a:fld id="{08ABEDAE-A519-4611-9E36-AFC317B10B7B}" type="slidenum">
              <a:rPr lang="en-US" smtClean="0"/>
              <a:t>11</a:t>
            </a:fld>
            <a:endParaRPr lang="en-US"/>
          </a:p>
        </p:txBody>
      </p:sp>
    </p:spTree>
    <p:extLst>
      <p:ext uri="{BB962C8B-B14F-4D97-AF65-F5344CB8AC3E}">
        <p14:creationId xmlns:p14="http://schemas.microsoft.com/office/powerpoint/2010/main" val="1843866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several pieces of functionality generally common with API management systems:</a:t>
            </a:r>
          </a:p>
        </p:txBody>
      </p:sp>
      <p:sp>
        <p:nvSpPr>
          <p:cNvPr id="4" name="Slide Number Placeholder 3"/>
          <p:cNvSpPr>
            <a:spLocks noGrp="1"/>
          </p:cNvSpPr>
          <p:nvPr>
            <p:ph type="sldNum" sz="quarter" idx="5"/>
          </p:nvPr>
        </p:nvSpPr>
        <p:spPr/>
        <p:txBody>
          <a:bodyPr/>
          <a:lstStyle/>
          <a:p>
            <a:fld id="{08ABEDAE-A519-4611-9E36-AFC317B10B7B}" type="slidenum">
              <a:rPr lang="en-US" smtClean="0"/>
              <a:t>12</a:t>
            </a:fld>
            <a:endParaRPr lang="en-US"/>
          </a:p>
        </p:txBody>
      </p:sp>
    </p:spTree>
    <p:extLst>
      <p:ext uri="{BB962C8B-B14F-4D97-AF65-F5344CB8AC3E}">
        <p14:creationId xmlns:p14="http://schemas.microsoft.com/office/powerpoint/2010/main" val="1797784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there are several pieces of functionality generally common with API management systems:</a:t>
            </a:r>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Creating and publishing APIs</a:t>
            </a:r>
          </a:p>
          <a:p>
            <a:pPr marL="171450" indent="-171450">
              <a:buFont typeface="Arial" panose="020B0604020202020204" pitchFamily="34" charset="0"/>
              <a:buChar char="•"/>
            </a:pPr>
            <a:r>
              <a:rPr lang="en-US" dirty="0"/>
              <a:t>Enforcing their usage policies</a:t>
            </a:r>
          </a:p>
          <a:p>
            <a:pPr marL="171450" indent="-171450">
              <a:buFont typeface="Arial" panose="020B0604020202020204" pitchFamily="34" charset="0"/>
              <a:buChar char="•"/>
            </a:pPr>
            <a:r>
              <a:rPr lang="en-US" dirty="0"/>
              <a:t>Controlling access</a:t>
            </a:r>
          </a:p>
          <a:p>
            <a:pPr marL="171450" indent="-171450">
              <a:buFont typeface="Arial" panose="020B0604020202020204" pitchFamily="34" charset="0"/>
              <a:buChar char="•"/>
            </a:pPr>
            <a:r>
              <a:rPr lang="en-US" dirty="0"/>
              <a:t>Nurturing the developer community</a:t>
            </a:r>
          </a:p>
          <a:p>
            <a:pPr marL="171450" indent="-171450">
              <a:buFont typeface="Arial" panose="020B0604020202020204" pitchFamily="34" charset="0"/>
              <a:buChar char="•"/>
            </a:pPr>
            <a:r>
              <a:rPr lang="en-US" dirty="0"/>
              <a:t>Collecting and analyzing usage statistics</a:t>
            </a:r>
          </a:p>
          <a:p>
            <a:pPr marL="171450" indent="-171450">
              <a:buFont typeface="Arial" panose="020B0604020202020204" pitchFamily="34" charset="0"/>
              <a:buChar char="•"/>
            </a:pPr>
            <a:r>
              <a:rPr lang="en-US" dirty="0"/>
              <a:t>Reporting on performance</a:t>
            </a:r>
          </a:p>
        </p:txBody>
      </p:sp>
      <p:sp>
        <p:nvSpPr>
          <p:cNvPr id="4" name="Slide Number Placeholder 3"/>
          <p:cNvSpPr>
            <a:spLocks noGrp="1"/>
          </p:cNvSpPr>
          <p:nvPr>
            <p:ph type="sldNum" sz="quarter" idx="5"/>
          </p:nvPr>
        </p:nvSpPr>
        <p:spPr/>
        <p:txBody>
          <a:bodyPr/>
          <a:lstStyle/>
          <a:p>
            <a:fld id="{08ABEDAE-A519-4611-9E36-AFC317B10B7B}" type="slidenum">
              <a:rPr lang="en-US" smtClean="0"/>
              <a:t>13</a:t>
            </a:fld>
            <a:endParaRPr lang="en-US"/>
          </a:p>
        </p:txBody>
      </p:sp>
    </p:spTree>
    <p:extLst>
      <p:ext uri="{BB962C8B-B14F-4D97-AF65-F5344CB8AC3E}">
        <p14:creationId xmlns:p14="http://schemas.microsoft.com/office/powerpoint/2010/main" val="3086062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Ability to Make Data-Driven Decisions</a:t>
            </a:r>
          </a:p>
          <a:p>
            <a:r>
              <a:rPr lang="en-US" dirty="0"/>
              <a:t>The ability to make data-driven decisions through business insights gained from API analytics</a:t>
            </a:r>
          </a:p>
        </p:txBody>
      </p:sp>
      <p:sp>
        <p:nvSpPr>
          <p:cNvPr id="4" name="Slide Number Placeholder 3"/>
          <p:cNvSpPr>
            <a:spLocks noGrp="1"/>
          </p:cNvSpPr>
          <p:nvPr>
            <p:ph type="sldNum" sz="quarter" idx="5"/>
          </p:nvPr>
        </p:nvSpPr>
        <p:spPr/>
        <p:txBody>
          <a:bodyPr/>
          <a:lstStyle/>
          <a:p>
            <a:fld id="{08ABEDAE-A519-4611-9E36-AFC317B10B7B}" type="slidenum">
              <a:rPr lang="en-US" smtClean="0"/>
              <a:t>14</a:t>
            </a:fld>
            <a:endParaRPr lang="en-US"/>
          </a:p>
        </p:txBody>
      </p:sp>
    </p:spTree>
    <p:extLst>
      <p:ext uri="{BB962C8B-B14F-4D97-AF65-F5344CB8AC3E}">
        <p14:creationId xmlns:p14="http://schemas.microsoft.com/office/powerpoint/2010/main" val="1200850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F72A5-D3DA-40AB-A400-8F77E70A6F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1D0ACD-2B5C-41A5-8E55-534760130A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676304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6513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8F88B-345F-4A5B-9B49-50C8F737B2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42B1A9-8F61-448F-B5A8-C17CFE10D8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374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CF853-935D-49F8-9871-ECFFABA754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445E6A-B3B2-49C7-81FB-9B9826600F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747854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F820B-4C41-4B53-A302-308C3CC0E5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4FDA46-4F74-4316-A53D-128F4236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805898-FC6E-4899-965D-AC2EE6E73C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1876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0B98A-3CDE-4136-BCD0-6BD3E3151F1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D5D95B-B740-4C1D-B97F-6055F60151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B5F7CD-8A21-4B89-A341-B56BDA82FF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FE81EF-DAC3-49D4-9AD8-1DF35A4C58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4262C1-13C6-40A8-9003-041EC4E2E8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6840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4BFDF-E6FE-4D2B-9CC9-F9677B03610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0326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346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1E18-E0CB-4C2E-B855-119941D56A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D45A76-2597-48B5-8D15-A3B70DFA39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EFA02B6-8C7E-4B90-AA97-6D2E94870E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032632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5ADD4-E128-4C30-8E24-53CF7C5542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7659AA2-F6D1-4382-ADCD-7D332746D5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5BC1EC-4133-448A-8DCC-EDD94CEA7E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657658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769FE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F58D59-77FE-4EC5-BD58-566FB371D5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4F42465-E3F4-49B0-9ED8-C968F3A296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a:extLst>
              <a:ext uri="{FF2B5EF4-FFF2-40B4-BE49-F238E27FC236}">
                <a16:creationId xmlns:a16="http://schemas.microsoft.com/office/drawing/2014/main" id="{C38DFBCF-0753-43F0-A4BB-5BCC01ADB458}"/>
              </a:ext>
            </a:extLst>
          </p:cNvPr>
          <p:cNvSpPr txBox="1"/>
          <p:nvPr userDrawn="1"/>
        </p:nvSpPr>
        <p:spPr>
          <a:xfrm>
            <a:off x="5320402" y="6479721"/>
            <a:ext cx="1551195" cy="276999"/>
          </a:xfrm>
          <a:prstGeom prst="rect">
            <a:avLst/>
          </a:prstGeom>
          <a:noFill/>
        </p:spPr>
        <p:txBody>
          <a:bodyPr wrap="none" rtlCol="0">
            <a:spAutoFit/>
          </a:bodyPr>
          <a:lstStyle/>
          <a:p>
            <a:pPr algn="ctr"/>
            <a:r>
              <a:rPr lang="en-US" sz="1200" kern="1200" dirty="0">
                <a:solidFill>
                  <a:srgbClr val="1D4999"/>
                </a:solidFill>
                <a:latin typeface="+mn-lt"/>
                <a:ea typeface="+mn-ea"/>
                <a:cs typeface="+mn-cs"/>
              </a:rPr>
              <a:t>The Taming of the API</a:t>
            </a:r>
          </a:p>
        </p:txBody>
      </p:sp>
      <p:pic>
        <p:nvPicPr>
          <p:cNvPr id="10" name="Picture 9">
            <a:extLst>
              <a:ext uri="{FF2B5EF4-FFF2-40B4-BE49-F238E27FC236}">
                <a16:creationId xmlns:a16="http://schemas.microsoft.com/office/drawing/2014/main" id="{FBE74528-2C52-479A-A254-6F1FE5F0E7E9}"/>
              </a:ext>
            </a:extLst>
          </p:cNvPr>
          <p:cNvPicPr>
            <a:picLocks noChangeAspect="1"/>
          </p:cNvPicPr>
          <p:nvPr userDrawn="1"/>
        </p:nvPicPr>
        <p:blipFill>
          <a:blip r:embed="rId11">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11" name="Picture 10">
            <a:extLst>
              <a:ext uri="{FF2B5EF4-FFF2-40B4-BE49-F238E27FC236}">
                <a16:creationId xmlns:a16="http://schemas.microsoft.com/office/drawing/2014/main" id="{EDF31A67-BE7F-4401-8E4C-E532034964E7}"/>
              </a:ext>
            </a:extLst>
          </p:cNvPr>
          <p:cNvPicPr>
            <a:picLocks noChangeAspect="1"/>
          </p:cNvPicPr>
          <p:nvPr userDrawn="1"/>
        </p:nvPicPr>
        <p:blipFill>
          <a:blip r:embed="rId1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31586417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bg1"/>
          </a:solidFill>
          <a:latin typeface="Bodoni MT Black" panose="02070A030806060202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2277338"/>
      </p:ext>
    </p:extLst>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6.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4.jfi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6372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65557-1D44-4DF2-9CE3-A38D96A053F0}"/>
              </a:ext>
            </a:extLst>
          </p:cNvPr>
          <p:cNvSpPr>
            <a:spLocks noGrp="1"/>
          </p:cNvSpPr>
          <p:nvPr>
            <p:ph type="title"/>
          </p:nvPr>
        </p:nvSpPr>
        <p:spPr/>
        <p:txBody>
          <a:bodyPr/>
          <a:lstStyle/>
          <a:p>
            <a:r>
              <a:rPr lang="en-US" dirty="0"/>
              <a:t>API Management Basics</a:t>
            </a:r>
          </a:p>
        </p:txBody>
      </p:sp>
      <p:sp>
        <p:nvSpPr>
          <p:cNvPr id="3" name="Text Placeholder 2">
            <a:extLst>
              <a:ext uri="{FF2B5EF4-FFF2-40B4-BE49-F238E27FC236}">
                <a16:creationId xmlns:a16="http://schemas.microsoft.com/office/drawing/2014/main" id="{39AE451D-539E-4B08-8025-1F1F9150A02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83113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16B0F-7A06-49F0-B6FD-19F37C603ACC}"/>
              </a:ext>
            </a:extLst>
          </p:cNvPr>
          <p:cNvSpPr>
            <a:spLocks noGrp="1"/>
          </p:cNvSpPr>
          <p:nvPr>
            <p:ph type="title"/>
          </p:nvPr>
        </p:nvSpPr>
        <p:spPr/>
        <p:txBody>
          <a:bodyPr/>
          <a:lstStyle/>
          <a:p>
            <a:r>
              <a:rPr lang="en-US" dirty="0"/>
              <a:t>What is API Management?</a:t>
            </a:r>
          </a:p>
        </p:txBody>
      </p:sp>
      <p:sp>
        <p:nvSpPr>
          <p:cNvPr id="4" name="Rectangle: Rounded Corners 3">
            <a:extLst>
              <a:ext uri="{FF2B5EF4-FFF2-40B4-BE49-F238E27FC236}">
                <a16:creationId xmlns:a16="http://schemas.microsoft.com/office/drawing/2014/main" id="{059C9E2C-62B8-444D-8059-05CCC9FD5212}"/>
              </a:ext>
            </a:extLst>
          </p:cNvPr>
          <p:cNvSpPr/>
          <p:nvPr/>
        </p:nvSpPr>
        <p:spPr>
          <a:xfrm>
            <a:off x="8394700" y="2851148"/>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a:t>Managing</a:t>
            </a:r>
            <a:endParaRPr lang="en-US" sz="2800" dirty="0"/>
          </a:p>
          <a:p>
            <a:pPr algn="ctr"/>
            <a:r>
              <a:rPr lang="en-US" sz="2800" dirty="0"/>
              <a:t>API Connections</a:t>
            </a:r>
            <a:endParaRPr lang="en-US" sz="2800" b="1" dirty="0"/>
          </a:p>
        </p:txBody>
      </p:sp>
      <p:sp>
        <p:nvSpPr>
          <p:cNvPr id="5" name="Rectangle: Rounded Corners 4">
            <a:extLst>
              <a:ext uri="{FF2B5EF4-FFF2-40B4-BE49-F238E27FC236}">
                <a16:creationId xmlns:a16="http://schemas.microsoft.com/office/drawing/2014/main" id="{7CF62E8F-BECD-49E9-ACCF-7BC8D5866243}"/>
              </a:ext>
            </a:extLst>
          </p:cNvPr>
          <p:cNvSpPr/>
          <p:nvPr/>
        </p:nvSpPr>
        <p:spPr>
          <a:xfrm>
            <a:off x="711200" y="2851149"/>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a:t>Creating</a:t>
            </a:r>
          </a:p>
          <a:p>
            <a:pPr algn="ctr"/>
            <a:r>
              <a:rPr lang="en-US" sz="2800" dirty="0"/>
              <a:t>API Connections</a:t>
            </a:r>
          </a:p>
        </p:txBody>
      </p:sp>
      <p:sp>
        <p:nvSpPr>
          <p:cNvPr id="9" name="Rectangle: Rounded Corners 8">
            <a:extLst>
              <a:ext uri="{FF2B5EF4-FFF2-40B4-BE49-F238E27FC236}">
                <a16:creationId xmlns:a16="http://schemas.microsoft.com/office/drawing/2014/main" id="{1CF8381F-7D4E-49C9-B808-33BE506CD450}"/>
              </a:ext>
            </a:extLst>
          </p:cNvPr>
          <p:cNvSpPr/>
          <p:nvPr/>
        </p:nvSpPr>
        <p:spPr>
          <a:xfrm>
            <a:off x="4552950" y="2851150"/>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a:t>Publishing</a:t>
            </a:r>
            <a:endParaRPr lang="en-US" sz="2800" dirty="0"/>
          </a:p>
          <a:p>
            <a:pPr algn="ctr"/>
            <a:r>
              <a:rPr lang="en-US" sz="2800" dirty="0"/>
              <a:t>API Connections</a:t>
            </a:r>
            <a:endParaRPr lang="en-US" sz="2800" b="1" dirty="0"/>
          </a:p>
        </p:txBody>
      </p:sp>
    </p:spTree>
    <p:extLst>
      <p:ext uri="{BB962C8B-B14F-4D97-AF65-F5344CB8AC3E}">
        <p14:creationId xmlns:p14="http://schemas.microsoft.com/office/powerpoint/2010/main" val="15697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16B0F-7A06-49F0-B6FD-19F37C603ACC}"/>
              </a:ext>
            </a:extLst>
          </p:cNvPr>
          <p:cNvSpPr>
            <a:spLocks noGrp="1"/>
          </p:cNvSpPr>
          <p:nvPr>
            <p:ph type="title"/>
          </p:nvPr>
        </p:nvSpPr>
        <p:spPr/>
        <p:txBody>
          <a:bodyPr/>
          <a:lstStyle/>
          <a:p>
            <a:r>
              <a:rPr lang="en-US" dirty="0"/>
              <a:t>What is API Management?</a:t>
            </a:r>
          </a:p>
        </p:txBody>
      </p:sp>
      <p:sp>
        <p:nvSpPr>
          <p:cNvPr id="4" name="Rectangle: Rounded Corners 3">
            <a:extLst>
              <a:ext uri="{FF2B5EF4-FFF2-40B4-BE49-F238E27FC236}">
                <a16:creationId xmlns:a16="http://schemas.microsoft.com/office/drawing/2014/main" id="{059C9E2C-62B8-444D-8059-05CCC9FD5212}"/>
              </a:ext>
            </a:extLst>
          </p:cNvPr>
          <p:cNvSpPr/>
          <p:nvPr/>
        </p:nvSpPr>
        <p:spPr>
          <a:xfrm>
            <a:off x="8394700" y="2851148"/>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a:t>Managing</a:t>
            </a:r>
            <a:endParaRPr lang="en-US" sz="2800" dirty="0"/>
          </a:p>
          <a:p>
            <a:pPr algn="ctr"/>
            <a:r>
              <a:rPr lang="en-US" sz="2800" dirty="0"/>
              <a:t>API Connections</a:t>
            </a:r>
            <a:endParaRPr lang="en-US" sz="2800" b="1" dirty="0"/>
          </a:p>
        </p:txBody>
      </p:sp>
      <p:sp>
        <p:nvSpPr>
          <p:cNvPr id="5" name="Rectangle: Rounded Corners 4">
            <a:extLst>
              <a:ext uri="{FF2B5EF4-FFF2-40B4-BE49-F238E27FC236}">
                <a16:creationId xmlns:a16="http://schemas.microsoft.com/office/drawing/2014/main" id="{7CF62E8F-BECD-49E9-ACCF-7BC8D5866243}"/>
              </a:ext>
            </a:extLst>
          </p:cNvPr>
          <p:cNvSpPr/>
          <p:nvPr/>
        </p:nvSpPr>
        <p:spPr>
          <a:xfrm>
            <a:off x="711200" y="2851149"/>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a:t>Creating</a:t>
            </a:r>
          </a:p>
          <a:p>
            <a:pPr algn="ctr"/>
            <a:r>
              <a:rPr lang="en-US" sz="2800" dirty="0"/>
              <a:t>API Connections</a:t>
            </a:r>
          </a:p>
        </p:txBody>
      </p:sp>
      <p:sp>
        <p:nvSpPr>
          <p:cNvPr id="9" name="Rectangle: Rounded Corners 8">
            <a:extLst>
              <a:ext uri="{FF2B5EF4-FFF2-40B4-BE49-F238E27FC236}">
                <a16:creationId xmlns:a16="http://schemas.microsoft.com/office/drawing/2014/main" id="{1CF8381F-7D4E-49C9-B808-33BE506CD450}"/>
              </a:ext>
            </a:extLst>
          </p:cNvPr>
          <p:cNvSpPr/>
          <p:nvPr/>
        </p:nvSpPr>
        <p:spPr>
          <a:xfrm>
            <a:off x="4552950" y="2851150"/>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a:t>Publishing</a:t>
            </a:r>
            <a:endParaRPr lang="en-US" sz="2800" dirty="0"/>
          </a:p>
          <a:p>
            <a:pPr algn="ctr"/>
            <a:r>
              <a:rPr lang="en-US" sz="2800" dirty="0"/>
              <a:t>API Connections</a:t>
            </a:r>
            <a:endParaRPr lang="en-US" sz="2800" b="1" dirty="0"/>
          </a:p>
        </p:txBody>
      </p:sp>
    </p:spTree>
    <p:extLst>
      <p:ext uri="{BB962C8B-B14F-4D97-AF65-F5344CB8AC3E}">
        <p14:creationId xmlns:p14="http://schemas.microsoft.com/office/powerpoint/2010/main" val="1112132438"/>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xit" presetSubtype="0" fill="hold" grpId="0" nodeType="clickEffect">
                                  <p:stCondLst>
                                    <p:cond delay="0"/>
                                  </p:stCondLst>
                                  <p:childTnLst>
                                    <p:animEffect transition="out" filter="fade">
                                      <p:cBhvr>
                                        <p:cTn id="6" dur="1000"/>
                                        <p:tgtEl>
                                          <p:spTgt spid="5"/>
                                        </p:tgtEl>
                                      </p:cBhvr>
                                    </p:animEffect>
                                    <p:anim calcmode="lin" valueType="num">
                                      <p:cBhvr>
                                        <p:cTn id="7" dur="1000"/>
                                        <p:tgtEl>
                                          <p:spTgt spid="5"/>
                                        </p:tgtEl>
                                        <p:attrNameLst>
                                          <p:attrName>ppt_x</p:attrName>
                                        </p:attrNameLst>
                                      </p:cBhvr>
                                      <p:tavLst>
                                        <p:tav tm="0">
                                          <p:val>
                                            <p:strVal val="ppt_x"/>
                                          </p:val>
                                        </p:tav>
                                        <p:tav tm="100000">
                                          <p:val>
                                            <p:strVal val="ppt_x"/>
                                          </p:val>
                                        </p:tav>
                                      </p:tavLst>
                                    </p:anim>
                                    <p:anim calcmode="lin" valueType="num">
                                      <p:cBhvr>
                                        <p:cTn id="8" dur="100" decel="100000"/>
                                        <p:tgtEl>
                                          <p:spTgt spid="5"/>
                                        </p:tgtEl>
                                        <p:attrNameLst>
                                          <p:attrName>ppt_y</p:attrName>
                                        </p:attrNameLst>
                                      </p:cBhvr>
                                      <p:tavLst>
                                        <p:tav tm="0">
                                          <p:val>
                                            <p:strVal val="ppt_y"/>
                                          </p:val>
                                        </p:tav>
                                        <p:tav tm="100000">
                                          <p:val>
                                            <p:strVal val="ppt_y-.03"/>
                                          </p:val>
                                        </p:tav>
                                      </p:tavLst>
                                    </p:anim>
                                    <p:anim calcmode="lin" valueType="num">
                                      <p:cBhvr>
                                        <p:cTn id="9" dur="900" accel="100000">
                                          <p:stCondLst>
                                            <p:cond delay="100"/>
                                          </p:stCondLst>
                                        </p:cTn>
                                        <p:tgtEl>
                                          <p:spTgt spid="5"/>
                                        </p:tgtEl>
                                        <p:attrNameLst>
                                          <p:attrName>ppt_y</p:attrName>
                                        </p:attrNameLst>
                                      </p:cBhvr>
                                      <p:tavLst>
                                        <p:tav tm="0">
                                          <p:val>
                                            <p:strVal val="ppt_y"/>
                                          </p:val>
                                        </p:tav>
                                        <p:tav tm="100000">
                                          <p:val>
                                            <p:strVal val="ppt_y+1"/>
                                          </p:val>
                                        </p:tav>
                                      </p:tavLst>
                                    </p:anim>
                                    <p:set>
                                      <p:cBhvr>
                                        <p:cTn id="10" dur="1" fill="hold">
                                          <p:stCondLst>
                                            <p:cond delay="999"/>
                                          </p:stCondLst>
                                        </p:cTn>
                                        <p:tgtEl>
                                          <p:spTgt spid="5"/>
                                        </p:tgtEl>
                                        <p:attrNameLst>
                                          <p:attrName>style.visibility</p:attrName>
                                        </p:attrNameLst>
                                      </p:cBhvr>
                                      <p:to>
                                        <p:strVal val="hidden"/>
                                      </p:to>
                                    </p:set>
                                  </p:childTnLst>
                                </p:cTn>
                              </p:par>
                              <p:par>
                                <p:cTn id="11" presetID="37" presetClass="exit" presetSubtype="0" fill="hold" grpId="0" nodeType="withEffect">
                                  <p:stCondLst>
                                    <p:cond delay="0"/>
                                  </p:stCondLst>
                                  <p:childTnLst>
                                    <p:animEffect transition="out" filter="fade">
                                      <p:cBhvr>
                                        <p:cTn id="12" dur="1000"/>
                                        <p:tgtEl>
                                          <p:spTgt spid="9"/>
                                        </p:tgtEl>
                                      </p:cBhvr>
                                    </p:animEffect>
                                    <p:anim calcmode="lin" valueType="num">
                                      <p:cBhvr>
                                        <p:cTn id="13" dur="1000"/>
                                        <p:tgtEl>
                                          <p:spTgt spid="9"/>
                                        </p:tgtEl>
                                        <p:attrNameLst>
                                          <p:attrName>ppt_x</p:attrName>
                                        </p:attrNameLst>
                                      </p:cBhvr>
                                      <p:tavLst>
                                        <p:tav tm="0">
                                          <p:val>
                                            <p:strVal val="ppt_x"/>
                                          </p:val>
                                        </p:tav>
                                        <p:tav tm="100000">
                                          <p:val>
                                            <p:strVal val="ppt_x"/>
                                          </p:val>
                                        </p:tav>
                                      </p:tavLst>
                                    </p:anim>
                                    <p:anim calcmode="lin" valueType="num">
                                      <p:cBhvr>
                                        <p:cTn id="14" dur="100" decel="100000"/>
                                        <p:tgtEl>
                                          <p:spTgt spid="9"/>
                                        </p:tgtEl>
                                        <p:attrNameLst>
                                          <p:attrName>ppt_y</p:attrName>
                                        </p:attrNameLst>
                                      </p:cBhvr>
                                      <p:tavLst>
                                        <p:tav tm="0">
                                          <p:val>
                                            <p:strVal val="ppt_y"/>
                                          </p:val>
                                        </p:tav>
                                        <p:tav tm="100000">
                                          <p:val>
                                            <p:strVal val="ppt_y-.03"/>
                                          </p:val>
                                        </p:tav>
                                      </p:tavLst>
                                    </p:anim>
                                    <p:anim calcmode="lin" valueType="num">
                                      <p:cBhvr>
                                        <p:cTn id="15" dur="900" accel="100000">
                                          <p:stCondLst>
                                            <p:cond delay="100"/>
                                          </p:stCondLst>
                                        </p:cTn>
                                        <p:tgtEl>
                                          <p:spTgt spid="9"/>
                                        </p:tgtEl>
                                        <p:attrNameLst>
                                          <p:attrName>ppt_y</p:attrName>
                                        </p:attrNameLst>
                                      </p:cBhvr>
                                      <p:tavLst>
                                        <p:tav tm="0">
                                          <p:val>
                                            <p:strVal val="ppt_y"/>
                                          </p:val>
                                        </p:tav>
                                        <p:tav tm="100000">
                                          <p:val>
                                            <p:strVal val="ppt_y+1"/>
                                          </p:val>
                                        </p:tav>
                                      </p:tavLst>
                                    </p:anim>
                                    <p:set>
                                      <p:cBhvr>
                                        <p:cTn id="16" dur="1" fill="hold">
                                          <p:stCondLst>
                                            <p:cond delay="999"/>
                                          </p:stCondLst>
                                        </p:cTn>
                                        <p:tgtEl>
                                          <p:spTgt spid="9"/>
                                        </p:tgtEl>
                                        <p:attrNameLst>
                                          <p:attrName>style.visibility</p:attrName>
                                        </p:attrNameLst>
                                      </p:cBhvr>
                                      <p:to>
                                        <p:strVal val="hidden"/>
                                      </p:to>
                                    </p:set>
                                  </p:childTnLst>
                                </p:cTn>
                              </p:par>
                              <p:par>
                                <p:cTn id="17" presetID="37" presetClass="exit" presetSubtype="0" fill="hold" grpId="0" nodeType="withEffect">
                                  <p:stCondLst>
                                    <p:cond delay="0"/>
                                  </p:stCondLst>
                                  <p:childTnLst>
                                    <p:animEffect transition="out" filter="fade">
                                      <p:cBhvr>
                                        <p:cTn id="18" dur="1000"/>
                                        <p:tgtEl>
                                          <p:spTgt spid="4"/>
                                        </p:tgtEl>
                                      </p:cBhvr>
                                    </p:animEffect>
                                    <p:anim calcmode="lin" valueType="num">
                                      <p:cBhvr>
                                        <p:cTn id="19" dur="1000"/>
                                        <p:tgtEl>
                                          <p:spTgt spid="4"/>
                                        </p:tgtEl>
                                        <p:attrNameLst>
                                          <p:attrName>ppt_x</p:attrName>
                                        </p:attrNameLst>
                                      </p:cBhvr>
                                      <p:tavLst>
                                        <p:tav tm="0">
                                          <p:val>
                                            <p:strVal val="ppt_x"/>
                                          </p:val>
                                        </p:tav>
                                        <p:tav tm="100000">
                                          <p:val>
                                            <p:strVal val="ppt_x"/>
                                          </p:val>
                                        </p:tav>
                                      </p:tavLst>
                                    </p:anim>
                                    <p:anim calcmode="lin" valueType="num">
                                      <p:cBhvr>
                                        <p:cTn id="20" dur="100" decel="100000"/>
                                        <p:tgtEl>
                                          <p:spTgt spid="4"/>
                                        </p:tgtEl>
                                        <p:attrNameLst>
                                          <p:attrName>ppt_y</p:attrName>
                                        </p:attrNameLst>
                                      </p:cBhvr>
                                      <p:tavLst>
                                        <p:tav tm="0">
                                          <p:val>
                                            <p:strVal val="ppt_y"/>
                                          </p:val>
                                        </p:tav>
                                        <p:tav tm="100000">
                                          <p:val>
                                            <p:strVal val="ppt_y-.03"/>
                                          </p:val>
                                        </p:tav>
                                      </p:tavLst>
                                    </p:anim>
                                    <p:anim calcmode="lin" valueType="num">
                                      <p:cBhvr>
                                        <p:cTn id="21" dur="900" accel="100000">
                                          <p:stCondLst>
                                            <p:cond delay="100"/>
                                          </p:stCondLst>
                                        </p:cTn>
                                        <p:tgtEl>
                                          <p:spTgt spid="4"/>
                                        </p:tgtEl>
                                        <p:attrNameLst>
                                          <p:attrName>ppt_y</p:attrName>
                                        </p:attrNameLst>
                                      </p:cBhvr>
                                      <p:tavLst>
                                        <p:tav tm="0">
                                          <p:val>
                                            <p:strVal val="ppt_y"/>
                                          </p:val>
                                        </p:tav>
                                        <p:tav tm="100000">
                                          <p:val>
                                            <p:strVal val="ppt_y+1"/>
                                          </p:val>
                                        </p:tav>
                                      </p:tavLst>
                                    </p:anim>
                                    <p:set>
                                      <p:cBhvr>
                                        <p:cTn id="22"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16B0F-7A06-49F0-B6FD-19F37C603ACC}"/>
              </a:ext>
            </a:extLst>
          </p:cNvPr>
          <p:cNvSpPr>
            <a:spLocks noGrp="1"/>
          </p:cNvSpPr>
          <p:nvPr>
            <p:ph type="title"/>
          </p:nvPr>
        </p:nvSpPr>
        <p:spPr/>
        <p:txBody>
          <a:bodyPr/>
          <a:lstStyle/>
          <a:p>
            <a:r>
              <a:rPr lang="en-US" dirty="0"/>
              <a:t>What is API Management?</a:t>
            </a:r>
          </a:p>
        </p:txBody>
      </p:sp>
      <p:sp>
        <p:nvSpPr>
          <p:cNvPr id="3" name="Rectangle: Rounded Corners 2">
            <a:extLst>
              <a:ext uri="{FF2B5EF4-FFF2-40B4-BE49-F238E27FC236}">
                <a16:creationId xmlns:a16="http://schemas.microsoft.com/office/drawing/2014/main" id="{0A45DF9C-95A1-4C16-A4F3-C99DC5190513}"/>
              </a:ext>
            </a:extLst>
          </p:cNvPr>
          <p:cNvSpPr/>
          <p:nvPr/>
        </p:nvSpPr>
        <p:spPr>
          <a:xfrm>
            <a:off x="4552950" y="2101847"/>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500" b="1" dirty="0"/>
              <a:t>Enforcing Usage Policies</a:t>
            </a:r>
          </a:p>
        </p:txBody>
      </p:sp>
      <p:sp>
        <p:nvSpPr>
          <p:cNvPr id="4" name="Rectangle: Rounded Corners 3">
            <a:extLst>
              <a:ext uri="{FF2B5EF4-FFF2-40B4-BE49-F238E27FC236}">
                <a16:creationId xmlns:a16="http://schemas.microsoft.com/office/drawing/2014/main" id="{059C9E2C-62B8-444D-8059-05CCC9FD5212}"/>
              </a:ext>
            </a:extLst>
          </p:cNvPr>
          <p:cNvSpPr/>
          <p:nvPr/>
        </p:nvSpPr>
        <p:spPr>
          <a:xfrm>
            <a:off x="8394700" y="2101847"/>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500" b="1" dirty="0"/>
              <a:t>Controlling Access</a:t>
            </a:r>
          </a:p>
        </p:txBody>
      </p:sp>
      <p:sp>
        <p:nvSpPr>
          <p:cNvPr id="5" name="Rectangle: Rounded Corners 4">
            <a:extLst>
              <a:ext uri="{FF2B5EF4-FFF2-40B4-BE49-F238E27FC236}">
                <a16:creationId xmlns:a16="http://schemas.microsoft.com/office/drawing/2014/main" id="{7CF62E8F-BECD-49E9-ACCF-7BC8D5866243}"/>
              </a:ext>
            </a:extLst>
          </p:cNvPr>
          <p:cNvSpPr/>
          <p:nvPr/>
        </p:nvSpPr>
        <p:spPr>
          <a:xfrm>
            <a:off x="711200" y="2101846"/>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500" b="1" dirty="0"/>
              <a:t>Creating and Publishing APIs</a:t>
            </a:r>
          </a:p>
        </p:txBody>
      </p:sp>
      <p:sp>
        <p:nvSpPr>
          <p:cNvPr id="6" name="Rectangle: Rounded Corners 5">
            <a:extLst>
              <a:ext uri="{FF2B5EF4-FFF2-40B4-BE49-F238E27FC236}">
                <a16:creationId xmlns:a16="http://schemas.microsoft.com/office/drawing/2014/main" id="{6F7D7002-A524-4A93-8F4A-4C78224729C5}"/>
              </a:ext>
            </a:extLst>
          </p:cNvPr>
          <p:cNvSpPr/>
          <p:nvPr/>
        </p:nvSpPr>
        <p:spPr>
          <a:xfrm>
            <a:off x="711200" y="3822699"/>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500" b="1" dirty="0"/>
              <a:t>Nurturing Developer Community</a:t>
            </a:r>
          </a:p>
        </p:txBody>
      </p:sp>
      <p:sp>
        <p:nvSpPr>
          <p:cNvPr id="7" name="Rectangle: Rounded Corners 6">
            <a:extLst>
              <a:ext uri="{FF2B5EF4-FFF2-40B4-BE49-F238E27FC236}">
                <a16:creationId xmlns:a16="http://schemas.microsoft.com/office/drawing/2014/main" id="{0ECAEC34-4834-4168-B12B-2D1C99070D45}"/>
              </a:ext>
            </a:extLst>
          </p:cNvPr>
          <p:cNvSpPr/>
          <p:nvPr/>
        </p:nvSpPr>
        <p:spPr>
          <a:xfrm>
            <a:off x="4552950" y="3822699"/>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500" b="1" dirty="0"/>
              <a:t>Tracking Usage</a:t>
            </a:r>
          </a:p>
        </p:txBody>
      </p:sp>
      <p:sp>
        <p:nvSpPr>
          <p:cNvPr id="8" name="Rectangle: Rounded Corners 7">
            <a:extLst>
              <a:ext uri="{FF2B5EF4-FFF2-40B4-BE49-F238E27FC236}">
                <a16:creationId xmlns:a16="http://schemas.microsoft.com/office/drawing/2014/main" id="{81875452-61E2-4FC8-A3CE-E97BF94BBCA5}"/>
              </a:ext>
            </a:extLst>
          </p:cNvPr>
          <p:cNvSpPr/>
          <p:nvPr/>
        </p:nvSpPr>
        <p:spPr>
          <a:xfrm>
            <a:off x="8394700" y="3822698"/>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500" b="1" dirty="0"/>
              <a:t>Performance </a:t>
            </a:r>
            <a:r>
              <a:rPr lang="en-US" sz="2500" b="1" dirty="0">
                <a:solidFill>
                  <a:schemeClr val="bg1"/>
                </a:solidFill>
              </a:rPr>
              <a:t>Reportin</a:t>
            </a:r>
            <a:r>
              <a:rPr lang="en-US" sz="2500" b="1" dirty="0"/>
              <a:t>g</a:t>
            </a:r>
          </a:p>
        </p:txBody>
      </p:sp>
    </p:spTree>
    <p:extLst>
      <p:ext uri="{BB962C8B-B14F-4D97-AF65-F5344CB8AC3E}">
        <p14:creationId xmlns:p14="http://schemas.microsoft.com/office/powerpoint/2010/main" val="2149769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Data-Driven Decisions</a:t>
            </a:r>
          </a:p>
        </p:txBody>
      </p:sp>
    </p:spTree>
    <p:extLst>
      <p:ext uri="{BB962C8B-B14F-4D97-AF65-F5344CB8AC3E}">
        <p14:creationId xmlns:p14="http://schemas.microsoft.com/office/powerpoint/2010/main" val="3990444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Data-Driven Decisions</a:t>
            </a:r>
          </a:p>
        </p:txBody>
      </p:sp>
      <p:sp>
        <p:nvSpPr>
          <p:cNvPr id="4" name="Rectangle: Rounded Corners 3">
            <a:extLst>
              <a:ext uri="{FF2B5EF4-FFF2-40B4-BE49-F238E27FC236}">
                <a16:creationId xmlns:a16="http://schemas.microsoft.com/office/drawing/2014/main" id="{A7DFD6BE-E142-4B53-8FE3-C3057751EDBC}"/>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5" name="Rectangle: Rounded Corners 4">
            <a:extLst>
              <a:ext uri="{FF2B5EF4-FFF2-40B4-BE49-F238E27FC236}">
                <a16:creationId xmlns:a16="http://schemas.microsoft.com/office/drawing/2014/main" id="{6761D472-E743-42DC-950E-29A57FD31A34}"/>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Security Threat Protection</a:t>
            </a:r>
          </a:p>
        </p:txBody>
      </p:sp>
    </p:spTree>
    <p:extLst>
      <p:ext uri="{BB962C8B-B14F-4D97-AF65-F5344CB8AC3E}">
        <p14:creationId xmlns:p14="http://schemas.microsoft.com/office/powerpoint/2010/main" val="1845485989"/>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35625 -0.14815 " pathEditMode="relative" rAng="0" ptsTypes="AA">
                                      <p:cBhvr>
                                        <p:cTn id="6" dur="1000" fill="hold"/>
                                        <p:tgtEl>
                                          <p:spTgt spid="14"/>
                                        </p:tgtEl>
                                        <p:attrNameLst>
                                          <p:attrName>ppt_x</p:attrName>
                                          <p:attrName>ppt_y</p:attrName>
                                        </p:attrNameLst>
                                      </p:cBhvr>
                                      <p:rCtr x="-17812" y="-7407"/>
                                    </p:animMotion>
                                  </p:childTnLst>
                                </p:cTn>
                              </p:par>
                              <p:par>
                                <p:cTn id="7" presetID="9" presetClass="exit" presetSubtype="0" fill="hold" grpId="1" nodeType="withEffect">
                                  <p:stCondLst>
                                    <p:cond delay="500"/>
                                  </p:stCondLst>
                                  <p:childTnLst>
                                    <p:animEffect transition="out" filter="dissolve">
                                      <p:cBhvr>
                                        <p:cTn id="8" dur="500"/>
                                        <p:tgtEl>
                                          <p:spTgt spid="14"/>
                                        </p:tgtEl>
                                      </p:cBhvr>
                                    </p:animEffect>
                                    <p:set>
                                      <p:cBhvr>
                                        <p:cTn id="9" dur="1" fill="hold">
                                          <p:stCondLst>
                                            <p:cond delay="499"/>
                                          </p:stCondLst>
                                        </p:cTn>
                                        <p:tgtEl>
                                          <p:spTgt spid="14"/>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grpId="0" nodeType="withEffect">
                                  <p:stCondLst>
                                    <p:cond delay="50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4" grpId="0" animBg="1"/>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11" name="Rectangle: Rounded Corners 10">
            <a:extLst>
              <a:ext uri="{FF2B5EF4-FFF2-40B4-BE49-F238E27FC236}">
                <a16:creationId xmlns:a16="http://schemas.microsoft.com/office/drawing/2014/main" id="{E8D992BB-CFBF-4DC9-9B52-8D33D10AAA3F}"/>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Security Threat Protection</a:t>
            </a:r>
          </a:p>
        </p:txBody>
      </p:sp>
    </p:spTree>
    <p:extLst>
      <p:ext uri="{BB962C8B-B14F-4D97-AF65-F5344CB8AC3E}">
        <p14:creationId xmlns:p14="http://schemas.microsoft.com/office/powerpoint/2010/main" val="926957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5" name="Rectangle: Rounded Corners 4">
            <a:extLst>
              <a:ext uri="{FF2B5EF4-FFF2-40B4-BE49-F238E27FC236}">
                <a16:creationId xmlns:a16="http://schemas.microsoft.com/office/drawing/2014/main" id="{EA83A442-1BEF-479A-BB3A-AA78F9F2914E}"/>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1" name="Rectangle: Rounded Corners 10">
            <a:extLst>
              <a:ext uri="{FF2B5EF4-FFF2-40B4-BE49-F238E27FC236}">
                <a16:creationId xmlns:a16="http://schemas.microsoft.com/office/drawing/2014/main" id="{E8D992BB-CFBF-4DC9-9B52-8D33D10AAA3F}"/>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Security Threat Protection</a:t>
            </a:r>
          </a:p>
        </p:txBody>
      </p:sp>
      <p:sp>
        <p:nvSpPr>
          <p:cNvPr id="6" name="Rectangle: Rounded Corners 5">
            <a:extLst>
              <a:ext uri="{FF2B5EF4-FFF2-40B4-BE49-F238E27FC236}">
                <a16:creationId xmlns:a16="http://schemas.microsoft.com/office/drawing/2014/main" id="{CA8A5450-257B-4706-971C-DFB10B8B6447}"/>
              </a:ext>
            </a:extLst>
          </p:cNvPr>
          <p:cNvSpPr/>
          <p:nvPr/>
        </p:nvSpPr>
        <p:spPr>
          <a:xfrm>
            <a:off x="3759202" y="2524124"/>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Documentation</a:t>
            </a:r>
          </a:p>
        </p:txBody>
      </p:sp>
    </p:spTree>
    <p:extLst>
      <p:ext uri="{BB962C8B-B14F-4D97-AF65-F5344CB8AC3E}">
        <p14:creationId xmlns:p14="http://schemas.microsoft.com/office/powerpoint/2010/main" val="229673125"/>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11771 -0.13426 " pathEditMode="relative" rAng="0" ptsTypes="AA">
                                      <p:cBhvr>
                                        <p:cTn id="6" dur="1000" fill="hold"/>
                                        <p:tgtEl>
                                          <p:spTgt spid="11"/>
                                        </p:tgtEl>
                                        <p:attrNameLst>
                                          <p:attrName>ppt_x</p:attrName>
                                          <p:attrName>ppt_y</p:attrName>
                                        </p:attrNameLst>
                                      </p:cBhvr>
                                      <p:rCtr x="-5885" y="-6713"/>
                                    </p:animMotion>
                                  </p:childTnLst>
                                </p:cTn>
                              </p:par>
                              <p:par>
                                <p:cTn id="7" presetID="9" presetClass="exit" presetSubtype="0" fill="hold" grpId="1" nodeType="withEffect">
                                  <p:stCondLst>
                                    <p:cond delay="50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grpId="0" nodeType="withEffect">
                                  <p:stCondLst>
                                    <p:cond delay="50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1" grpId="1"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1" name="Rectangle: Rounded Corners 10">
            <a:extLst>
              <a:ext uri="{FF2B5EF4-FFF2-40B4-BE49-F238E27FC236}">
                <a16:creationId xmlns:a16="http://schemas.microsoft.com/office/drawing/2014/main" id="{0CB21034-DCB2-4E89-B6EB-725B15E1ABC6}"/>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Documentation</a:t>
            </a:r>
          </a:p>
        </p:txBody>
      </p:sp>
    </p:spTree>
    <p:extLst>
      <p:ext uri="{BB962C8B-B14F-4D97-AF65-F5344CB8AC3E}">
        <p14:creationId xmlns:p14="http://schemas.microsoft.com/office/powerpoint/2010/main" val="10915163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8" name="Rectangle: Rounded Corners 7">
            <a:extLst>
              <a:ext uri="{FF2B5EF4-FFF2-40B4-BE49-F238E27FC236}">
                <a16:creationId xmlns:a16="http://schemas.microsoft.com/office/drawing/2014/main" id="{AB9C4E16-F081-4C5C-93F2-21DEB128D781}"/>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7" name="Rectangle: Rounded Corners 6">
            <a:extLst>
              <a:ext uri="{FF2B5EF4-FFF2-40B4-BE49-F238E27FC236}">
                <a16:creationId xmlns:a16="http://schemas.microsoft.com/office/drawing/2014/main" id="{8B61C98B-AE82-4029-9EF9-23E7E35C3659}"/>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Documentation</a:t>
            </a:r>
          </a:p>
        </p:txBody>
      </p:sp>
      <p:sp>
        <p:nvSpPr>
          <p:cNvPr id="9" name="Rectangle: Rounded Corners 8">
            <a:extLst>
              <a:ext uri="{FF2B5EF4-FFF2-40B4-BE49-F238E27FC236}">
                <a16:creationId xmlns:a16="http://schemas.microsoft.com/office/drawing/2014/main" id="{6818CC61-2EC7-428D-AE8E-0606DE6B6EAA}"/>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Centralized Visibility</a:t>
            </a:r>
          </a:p>
        </p:txBody>
      </p:sp>
    </p:spTree>
    <p:extLst>
      <p:ext uri="{BB962C8B-B14F-4D97-AF65-F5344CB8AC3E}">
        <p14:creationId xmlns:p14="http://schemas.microsoft.com/office/powerpoint/2010/main" val="3692275341"/>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11875 -0.13426 " pathEditMode="relative" rAng="0" ptsTypes="AA">
                                      <p:cBhvr>
                                        <p:cTn id="6" dur="1000" fill="hold"/>
                                        <p:tgtEl>
                                          <p:spTgt spid="7"/>
                                        </p:tgtEl>
                                        <p:attrNameLst>
                                          <p:attrName>ppt_x</p:attrName>
                                          <p:attrName>ppt_y</p:attrName>
                                        </p:attrNameLst>
                                      </p:cBhvr>
                                      <p:rCtr x="5937" y="-6713"/>
                                    </p:animMotion>
                                  </p:childTnLst>
                                </p:cTn>
                              </p:par>
                              <p:par>
                                <p:cTn id="7" presetID="9" presetClass="exit" presetSubtype="0" fill="hold" grpId="1" nodeType="withEffect">
                                  <p:stCondLst>
                                    <p:cond delay="500"/>
                                  </p:stCondLst>
                                  <p:childTnLst>
                                    <p:animEffect transition="out" filter="dissolve">
                                      <p:cBhvr>
                                        <p:cTn id="8" dur="500"/>
                                        <p:tgtEl>
                                          <p:spTgt spid="7"/>
                                        </p:tgtEl>
                                      </p:cBhvr>
                                    </p:animEffect>
                                    <p:set>
                                      <p:cBhvr>
                                        <p:cTn id="9" dur="1" fill="hold">
                                          <p:stCondLst>
                                            <p:cond delay="499"/>
                                          </p:stCondLst>
                                        </p:cTn>
                                        <p:tgtEl>
                                          <p:spTgt spid="7"/>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par>
                                <p:cTn id="13" presetID="9" presetClass="entr" presetSubtype="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7" grpId="1"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7ECEB-1F15-4081-9503-EFDE5D569178}"/>
              </a:ext>
            </a:extLst>
          </p:cNvPr>
          <p:cNvSpPr>
            <a:spLocks noGrp="1"/>
          </p:cNvSpPr>
          <p:nvPr>
            <p:ph type="title"/>
          </p:nvPr>
        </p:nvSpPr>
        <p:spPr/>
        <p:txBody>
          <a:bodyPr/>
          <a:lstStyle/>
          <a:p>
            <a:r>
              <a:rPr lang="en-US" dirty="0"/>
              <a:t>Who is Chad Green</a:t>
            </a:r>
          </a:p>
        </p:txBody>
      </p:sp>
      <p:pic>
        <p:nvPicPr>
          <p:cNvPr id="3" name="Picture 2">
            <a:extLst>
              <a:ext uri="{FF2B5EF4-FFF2-40B4-BE49-F238E27FC236}">
                <a16:creationId xmlns:a16="http://schemas.microsoft.com/office/drawing/2014/main" id="{71FFF34F-08DF-4079-AF5D-828E54B0F3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70A0D195-55C2-4659-A35C-0781EB174531}"/>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E4EE8223-956A-44A3-9253-D1515EE086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FD7F31E6-A479-4B66-A80A-C29AB91E90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C849A81A-8A0B-4C33-991D-7B0ED87703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30226025-152A-40B8-AF08-0379ED5E37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35ACA9F9-72EA-4309-8E00-7759254D4D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36014888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1" name="Rectangle: Rounded Corners 10">
            <a:extLst>
              <a:ext uri="{FF2B5EF4-FFF2-40B4-BE49-F238E27FC236}">
                <a16:creationId xmlns:a16="http://schemas.microsoft.com/office/drawing/2014/main" id="{8FC14F7E-881C-4AA5-A843-CCB28C2D3DC0}"/>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Centralized Visibility</a:t>
            </a:r>
          </a:p>
        </p:txBody>
      </p:sp>
    </p:spTree>
    <p:extLst>
      <p:ext uri="{BB962C8B-B14F-4D97-AF65-F5344CB8AC3E}">
        <p14:creationId xmlns:p14="http://schemas.microsoft.com/office/powerpoint/2010/main" val="492225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Centralized Visibility</a:t>
            </a:r>
          </a:p>
        </p:txBody>
      </p:sp>
      <p:sp>
        <p:nvSpPr>
          <p:cNvPr id="11" name="Rectangle: Rounded Corners 10">
            <a:extLst>
              <a:ext uri="{FF2B5EF4-FFF2-40B4-BE49-F238E27FC236}">
                <a16:creationId xmlns:a16="http://schemas.microsoft.com/office/drawing/2014/main" id="{FA369FD8-7D02-4C2E-8F3C-387177D86999}"/>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Centralized Visibility</a:t>
            </a:r>
          </a:p>
        </p:txBody>
      </p:sp>
      <p:sp>
        <p:nvSpPr>
          <p:cNvPr id="12" name="Rectangle: Rounded Corners 11">
            <a:extLst>
              <a:ext uri="{FF2B5EF4-FFF2-40B4-BE49-F238E27FC236}">
                <a16:creationId xmlns:a16="http://schemas.microsoft.com/office/drawing/2014/main" id="{A78D1C2E-AFCD-4EC5-8439-2BA88A384486}"/>
              </a:ext>
            </a:extLst>
          </p:cNvPr>
          <p:cNvSpPr/>
          <p:nvPr/>
        </p:nvSpPr>
        <p:spPr>
          <a:xfrm>
            <a:off x="3759202" y="2524124"/>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Monetization</a:t>
            </a:r>
          </a:p>
        </p:txBody>
      </p:sp>
    </p:spTree>
    <p:extLst>
      <p:ext uri="{BB962C8B-B14F-4D97-AF65-F5344CB8AC3E}">
        <p14:creationId xmlns:p14="http://schemas.microsoft.com/office/powerpoint/2010/main" val="2902234840"/>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5417 -0.13426 " pathEditMode="relative" rAng="0" ptsTypes="AA">
                                      <p:cBhvr>
                                        <p:cTn id="6" dur="1000" fill="hold"/>
                                        <p:tgtEl>
                                          <p:spTgt spid="11"/>
                                        </p:tgtEl>
                                        <p:attrNameLst>
                                          <p:attrName>ppt_x</p:attrName>
                                          <p:attrName>ppt_y</p:attrName>
                                        </p:attrNameLst>
                                      </p:cBhvr>
                                      <p:rCtr x="17708" y="-6713"/>
                                    </p:animMotion>
                                  </p:childTnLst>
                                </p:cTn>
                              </p:par>
                              <p:par>
                                <p:cTn id="7" presetID="9" presetClass="exit" presetSubtype="0" fill="hold" grpId="1" nodeType="withEffect">
                                  <p:stCondLst>
                                    <p:cond delay="50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par>
                                <p:cTn id="13" presetID="9" presetClass="entr" presetSubtype="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animBg="1"/>
      <p:bldP spid="11" grpId="1"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Centralized Visibility</a:t>
            </a:r>
          </a:p>
        </p:txBody>
      </p:sp>
      <p:sp>
        <p:nvSpPr>
          <p:cNvPr id="11" name="Rectangle: Rounded Corners 10">
            <a:extLst>
              <a:ext uri="{FF2B5EF4-FFF2-40B4-BE49-F238E27FC236}">
                <a16:creationId xmlns:a16="http://schemas.microsoft.com/office/drawing/2014/main" id="{9AA16DE5-4364-4DE0-8076-56C2AC6C372A}"/>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Monetization</a:t>
            </a:r>
          </a:p>
        </p:txBody>
      </p:sp>
    </p:spTree>
    <p:extLst>
      <p:ext uri="{BB962C8B-B14F-4D97-AF65-F5344CB8AC3E}">
        <p14:creationId xmlns:p14="http://schemas.microsoft.com/office/powerpoint/2010/main" val="6171050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Centralized Visibility</a:t>
            </a:r>
          </a:p>
        </p:txBody>
      </p:sp>
      <p:sp>
        <p:nvSpPr>
          <p:cNvPr id="15" name="Rectangle: Rounded Corners 14">
            <a:extLst>
              <a:ext uri="{FF2B5EF4-FFF2-40B4-BE49-F238E27FC236}">
                <a16:creationId xmlns:a16="http://schemas.microsoft.com/office/drawing/2014/main" id="{05570DD2-FD54-4756-B481-F72F7D1E428B}"/>
              </a:ext>
            </a:extLst>
          </p:cNvPr>
          <p:cNvSpPr/>
          <p:nvPr/>
        </p:nvSpPr>
        <p:spPr>
          <a:xfrm>
            <a:off x="406396"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Monetization</a:t>
            </a:r>
          </a:p>
        </p:txBody>
      </p:sp>
      <p:sp>
        <p:nvSpPr>
          <p:cNvPr id="11" name="Rectangle: Rounded Corners 10">
            <a:extLst>
              <a:ext uri="{FF2B5EF4-FFF2-40B4-BE49-F238E27FC236}">
                <a16:creationId xmlns:a16="http://schemas.microsoft.com/office/drawing/2014/main" id="{6A82726E-D816-43DD-BA02-A0B205C362FF}"/>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Monetization</a:t>
            </a:r>
          </a:p>
        </p:txBody>
      </p:sp>
      <p:sp>
        <p:nvSpPr>
          <p:cNvPr id="12" name="Rectangle: Rounded Corners 11">
            <a:extLst>
              <a:ext uri="{FF2B5EF4-FFF2-40B4-BE49-F238E27FC236}">
                <a16:creationId xmlns:a16="http://schemas.microsoft.com/office/drawing/2014/main" id="{3A678F5A-4B51-421F-A02C-79958169D279}"/>
              </a:ext>
            </a:extLst>
          </p:cNvPr>
          <p:cNvSpPr/>
          <p:nvPr/>
        </p:nvSpPr>
        <p:spPr>
          <a:xfrm>
            <a:off x="3759202" y="2524124"/>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Positive User Experience</a:t>
            </a:r>
          </a:p>
        </p:txBody>
      </p:sp>
    </p:spTree>
    <p:extLst>
      <p:ext uri="{BB962C8B-B14F-4D97-AF65-F5344CB8AC3E}">
        <p14:creationId xmlns:p14="http://schemas.microsoft.com/office/powerpoint/2010/main" val="1752129298"/>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5625 0.08565 " pathEditMode="relative" rAng="0" ptsTypes="AA">
                                      <p:cBhvr>
                                        <p:cTn id="6" dur="1000" fill="hold"/>
                                        <p:tgtEl>
                                          <p:spTgt spid="11"/>
                                        </p:tgtEl>
                                        <p:attrNameLst>
                                          <p:attrName>ppt_x</p:attrName>
                                          <p:attrName>ppt_y</p:attrName>
                                        </p:attrNameLst>
                                      </p:cBhvr>
                                      <p:rCtr x="-17812" y="4282"/>
                                    </p:animMotion>
                                  </p:childTnLst>
                                </p:cTn>
                              </p:par>
                              <p:par>
                                <p:cTn id="7" presetID="9" presetClass="exit" presetSubtype="0" fill="hold" grpId="1" nodeType="withEffect">
                                  <p:stCondLst>
                                    <p:cond delay="50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par>
                                <p:cTn id="13" presetID="9" presetClass="entr" presetSubtype="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1" grpId="0" animBg="1"/>
      <p:bldP spid="11" grpId="1"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Centralized Visibility</a:t>
            </a:r>
          </a:p>
        </p:txBody>
      </p:sp>
      <p:sp>
        <p:nvSpPr>
          <p:cNvPr id="15" name="Rectangle: Rounded Corners 14">
            <a:extLst>
              <a:ext uri="{FF2B5EF4-FFF2-40B4-BE49-F238E27FC236}">
                <a16:creationId xmlns:a16="http://schemas.microsoft.com/office/drawing/2014/main" id="{05570DD2-FD54-4756-B481-F72F7D1E428B}"/>
              </a:ext>
            </a:extLst>
          </p:cNvPr>
          <p:cNvSpPr/>
          <p:nvPr/>
        </p:nvSpPr>
        <p:spPr>
          <a:xfrm>
            <a:off x="406396"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Monetization</a:t>
            </a:r>
          </a:p>
        </p:txBody>
      </p:sp>
      <p:sp>
        <p:nvSpPr>
          <p:cNvPr id="11" name="Rectangle: Rounded Corners 10">
            <a:extLst>
              <a:ext uri="{FF2B5EF4-FFF2-40B4-BE49-F238E27FC236}">
                <a16:creationId xmlns:a16="http://schemas.microsoft.com/office/drawing/2014/main" id="{97BCB0C6-542F-4FA2-959C-D91044D3DCB8}"/>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Positive User Experience</a:t>
            </a:r>
          </a:p>
        </p:txBody>
      </p:sp>
    </p:spTree>
    <p:extLst>
      <p:ext uri="{BB962C8B-B14F-4D97-AF65-F5344CB8AC3E}">
        <p14:creationId xmlns:p14="http://schemas.microsoft.com/office/powerpoint/2010/main" val="1797352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Centralized Visibility</a:t>
            </a:r>
          </a:p>
        </p:txBody>
      </p:sp>
      <p:sp>
        <p:nvSpPr>
          <p:cNvPr id="15" name="Rectangle: Rounded Corners 14">
            <a:extLst>
              <a:ext uri="{FF2B5EF4-FFF2-40B4-BE49-F238E27FC236}">
                <a16:creationId xmlns:a16="http://schemas.microsoft.com/office/drawing/2014/main" id="{05570DD2-FD54-4756-B481-F72F7D1E428B}"/>
              </a:ext>
            </a:extLst>
          </p:cNvPr>
          <p:cNvSpPr/>
          <p:nvPr/>
        </p:nvSpPr>
        <p:spPr>
          <a:xfrm>
            <a:off x="406396"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Monetization</a:t>
            </a:r>
          </a:p>
        </p:txBody>
      </p:sp>
      <p:sp>
        <p:nvSpPr>
          <p:cNvPr id="16" name="Rectangle: Rounded Corners 15">
            <a:extLst>
              <a:ext uri="{FF2B5EF4-FFF2-40B4-BE49-F238E27FC236}">
                <a16:creationId xmlns:a16="http://schemas.microsoft.com/office/drawing/2014/main" id="{AC37377E-9E07-497E-8628-5834E6BDAB85}"/>
              </a:ext>
            </a:extLst>
          </p:cNvPr>
          <p:cNvSpPr/>
          <p:nvPr/>
        </p:nvSpPr>
        <p:spPr>
          <a:xfrm>
            <a:off x="3302000"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Positive User Experience</a:t>
            </a:r>
          </a:p>
        </p:txBody>
      </p:sp>
      <p:sp>
        <p:nvSpPr>
          <p:cNvPr id="11" name="Rectangle: Rounded Corners 10">
            <a:extLst>
              <a:ext uri="{FF2B5EF4-FFF2-40B4-BE49-F238E27FC236}">
                <a16:creationId xmlns:a16="http://schemas.microsoft.com/office/drawing/2014/main" id="{E5422769-E13C-46FB-AE55-A559B2772814}"/>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Positive User Experience</a:t>
            </a:r>
          </a:p>
        </p:txBody>
      </p:sp>
      <p:sp>
        <p:nvSpPr>
          <p:cNvPr id="12" name="Rectangle: Rounded Corners 11">
            <a:extLst>
              <a:ext uri="{FF2B5EF4-FFF2-40B4-BE49-F238E27FC236}">
                <a16:creationId xmlns:a16="http://schemas.microsoft.com/office/drawing/2014/main" id="{37840A6D-8D02-4645-A358-E3E7390458B6}"/>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Agile Ecosystem</a:t>
            </a:r>
          </a:p>
        </p:txBody>
      </p:sp>
    </p:spTree>
    <p:extLst>
      <p:ext uri="{BB962C8B-B14F-4D97-AF65-F5344CB8AC3E}">
        <p14:creationId xmlns:p14="http://schemas.microsoft.com/office/powerpoint/2010/main" val="3843243655"/>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11979 0.08565 " pathEditMode="relative" rAng="0" ptsTypes="AA">
                                      <p:cBhvr>
                                        <p:cTn id="6" dur="1000" fill="hold"/>
                                        <p:tgtEl>
                                          <p:spTgt spid="11"/>
                                        </p:tgtEl>
                                        <p:attrNameLst>
                                          <p:attrName>ppt_x</p:attrName>
                                          <p:attrName>ppt_y</p:attrName>
                                        </p:attrNameLst>
                                      </p:cBhvr>
                                      <p:rCtr x="-5990" y="4282"/>
                                    </p:animMotion>
                                  </p:childTnLst>
                                </p:cTn>
                              </p:par>
                              <p:par>
                                <p:cTn id="7" presetID="9" presetClass="exit" presetSubtype="0" fill="hold" grpId="1" nodeType="withEffect">
                                  <p:stCondLst>
                                    <p:cond delay="50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par>
                                <p:cTn id="13" presetID="9" presetClass="entr" presetSubtype="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1" grpId="0" animBg="1"/>
      <p:bldP spid="11" grpId="1"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Centralized Visibility</a:t>
            </a:r>
          </a:p>
        </p:txBody>
      </p:sp>
      <p:sp>
        <p:nvSpPr>
          <p:cNvPr id="15" name="Rectangle: Rounded Corners 14">
            <a:extLst>
              <a:ext uri="{FF2B5EF4-FFF2-40B4-BE49-F238E27FC236}">
                <a16:creationId xmlns:a16="http://schemas.microsoft.com/office/drawing/2014/main" id="{05570DD2-FD54-4756-B481-F72F7D1E428B}"/>
              </a:ext>
            </a:extLst>
          </p:cNvPr>
          <p:cNvSpPr/>
          <p:nvPr/>
        </p:nvSpPr>
        <p:spPr>
          <a:xfrm>
            <a:off x="406396"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Monetization</a:t>
            </a:r>
          </a:p>
        </p:txBody>
      </p:sp>
      <p:sp>
        <p:nvSpPr>
          <p:cNvPr id="16" name="Rectangle: Rounded Corners 15">
            <a:extLst>
              <a:ext uri="{FF2B5EF4-FFF2-40B4-BE49-F238E27FC236}">
                <a16:creationId xmlns:a16="http://schemas.microsoft.com/office/drawing/2014/main" id="{AC37377E-9E07-497E-8628-5834E6BDAB85}"/>
              </a:ext>
            </a:extLst>
          </p:cNvPr>
          <p:cNvSpPr/>
          <p:nvPr/>
        </p:nvSpPr>
        <p:spPr>
          <a:xfrm>
            <a:off x="3302000"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Positive User Experience</a:t>
            </a:r>
          </a:p>
        </p:txBody>
      </p:sp>
      <p:sp>
        <p:nvSpPr>
          <p:cNvPr id="11" name="Rectangle: Rounded Corners 10">
            <a:extLst>
              <a:ext uri="{FF2B5EF4-FFF2-40B4-BE49-F238E27FC236}">
                <a16:creationId xmlns:a16="http://schemas.microsoft.com/office/drawing/2014/main" id="{FE6499F2-8AB9-4E8C-B992-7538E0046692}"/>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Agile Ecosystem</a:t>
            </a:r>
          </a:p>
        </p:txBody>
      </p:sp>
    </p:spTree>
    <p:extLst>
      <p:ext uri="{BB962C8B-B14F-4D97-AF65-F5344CB8AC3E}">
        <p14:creationId xmlns:p14="http://schemas.microsoft.com/office/powerpoint/2010/main" val="24101277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Centralized Visibility</a:t>
            </a:r>
          </a:p>
        </p:txBody>
      </p:sp>
      <p:sp>
        <p:nvSpPr>
          <p:cNvPr id="15" name="Rectangle: Rounded Corners 14">
            <a:extLst>
              <a:ext uri="{FF2B5EF4-FFF2-40B4-BE49-F238E27FC236}">
                <a16:creationId xmlns:a16="http://schemas.microsoft.com/office/drawing/2014/main" id="{05570DD2-FD54-4756-B481-F72F7D1E428B}"/>
              </a:ext>
            </a:extLst>
          </p:cNvPr>
          <p:cNvSpPr/>
          <p:nvPr/>
        </p:nvSpPr>
        <p:spPr>
          <a:xfrm>
            <a:off x="406396"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Monetization</a:t>
            </a:r>
          </a:p>
        </p:txBody>
      </p:sp>
      <p:sp>
        <p:nvSpPr>
          <p:cNvPr id="16" name="Rectangle: Rounded Corners 15">
            <a:extLst>
              <a:ext uri="{FF2B5EF4-FFF2-40B4-BE49-F238E27FC236}">
                <a16:creationId xmlns:a16="http://schemas.microsoft.com/office/drawing/2014/main" id="{AC37377E-9E07-497E-8628-5834E6BDAB85}"/>
              </a:ext>
            </a:extLst>
          </p:cNvPr>
          <p:cNvSpPr/>
          <p:nvPr/>
        </p:nvSpPr>
        <p:spPr>
          <a:xfrm>
            <a:off x="3302000"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Positive User Experience</a:t>
            </a:r>
          </a:p>
        </p:txBody>
      </p:sp>
      <p:sp>
        <p:nvSpPr>
          <p:cNvPr id="17" name="Rectangle: Rounded Corners 16">
            <a:extLst>
              <a:ext uri="{FF2B5EF4-FFF2-40B4-BE49-F238E27FC236}">
                <a16:creationId xmlns:a16="http://schemas.microsoft.com/office/drawing/2014/main" id="{880C8385-9D0B-4493-8072-938C3E4920C5}"/>
              </a:ext>
            </a:extLst>
          </p:cNvPr>
          <p:cNvSpPr/>
          <p:nvPr/>
        </p:nvSpPr>
        <p:spPr>
          <a:xfrm>
            <a:off x="6197602"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Agile Ecosystem</a:t>
            </a:r>
          </a:p>
        </p:txBody>
      </p:sp>
      <p:sp>
        <p:nvSpPr>
          <p:cNvPr id="11" name="Rectangle: Rounded Corners 10">
            <a:extLst>
              <a:ext uri="{FF2B5EF4-FFF2-40B4-BE49-F238E27FC236}">
                <a16:creationId xmlns:a16="http://schemas.microsoft.com/office/drawing/2014/main" id="{9781BC7E-D0E5-4537-9090-5D60DF271E83}"/>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Agile Ecosystem</a:t>
            </a:r>
          </a:p>
        </p:txBody>
      </p:sp>
      <p:sp>
        <p:nvSpPr>
          <p:cNvPr id="12" name="Rectangle: Rounded Corners 11">
            <a:extLst>
              <a:ext uri="{FF2B5EF4-FFF2-40B4-BE49-F238E27FC236}">
                <a16:creationId xmlns:a16="http://schemas.microsoft.com/office/drawing/2014/main" id="{580E2F16-8DF9-4845-A604-4CF656CAF490}"/>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Optimized Value</a:t>
            </a:r>
          </a:p>
        </p:txBody>
      </p:sp>
    </p:spTree>
    <p:extLst>
      <p:ext uri="{BB962C8B-B14F-4D97-AF65-F5344CB8AC3E}">
        <p14:creationId xmlns:p14="http://schemas.microsoft.com/office/powerpoint/2010/main" val="3573639874"/>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11875 0.08565 " pathEditMode="relative" rAng="0" ptsTypes="AA">
                                      <p:cBhvr>
                                        <p:cTn id="6" dur="1000" fill="hold"/>
                                        <p:tgtEl>
                                          <p:spTgt spid="11"/>
                                        </p:tgtEl>
                                        <p:attrNameLst>
                                          <p:attrName>ppt_x</p:attrName>
                                          <p:attrName>ppt_y</p:attrName>
                                        </p:attrNameLst>
                                      </p:cBhvr>
                                      <p:rCtr x="5937" y="4282"/>
                                    </p:animMotion>
                                  </p:childTnLst>
                                </p:cTn>
                              </p:par>
                              <p:par>
                                <p:cTn id="7" presetID="9" presetClass="exit" presetSubtype="0" fill="hold" grpId="1" nodeType="withEffect">
                                  <p:stCondLst>
                                    <p:cond delay="50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par>
                                <p:cTn id="13" presetID="9" presetClass="entr" presetSubtype="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1" grpId="0" animBg="1"/>
      <p:bldP spid="11" grpId="1"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Centralized Visibility</a:t>
            </a:r>
          </a:p>
        </p:txBody>
      </p:sp>
      <p:sp>
        <p:nvSpPr>
          <p:cNvPr id="15" name="Rectangle: Rounded Corners 14">
            <a:extLst>
              <a:ext uri="{FF2B5EF4-FFF2-40B4-BE49-F238E27FC236}">
                <a16:creationId xmlns:a16="http://schemas.microsoft.com/office/drawing/2014/main" id="{05570DD2-FD54-4756-B481-F72F7D1E428B}"/>
              </a:ext>
            </a:extLst>
          </p:cNvPr>
          <p:cNvSpPr/>
          <p:nvPr/>
        </p:nvSpPr>
        <p:spPr>
          <a:xfrm>
            <a:off x="406396"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Monetization</a:t>
            </a:r>
          </a:p>
        </p:txBody>
      </p:sp>
      <p:sp>
        <p:nvSpPr>
          <p:cNvPr id="16" name="Rectangle: Rounded Corners 15">
            <a:extLst>
              <a:ext uri="{FF2B5EF4-FFF2-40B4-BE49-F238E27FC236}">
                <a16:creationId xmlns:a16="http://schemas.microsoft.com/office/drawing/2014/main" id="{AC37377E-9E07-497E-8628-5834E6BDAB85}"/>
              </a:ext>
            </a:extLst>
          </p:cNvPr>
          <p:cNvSpPr/>
          <p:nvPr/>
        </p:nvSpPr>
        <p:spPr>
          <a:xfrm>
            <a:off x="3302000"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Positive User Experience</a:t>
            </a:r>
          </a:p>
        </p:txBody>
      </p:sp>
      <p:sp>
        <p:nvSpPr>
          <p:cNvPr id="17" name="Rectangle: Rounded Corners 16">
            <a:extLst>
              <a:ext uri="{FF2B5EF4-FFF2-40B4-BE49-F238E27FC236}">
                <a16:creationId xmlns:a16="http://schemas.microsoft.com/office/drawing/2014/main" id="{880C8385-9D0B-4493-8072-938C3E4920C5}"/>
              </a:ext>
            </a:extLst>
          </p:cNvPr>
          <p:cNvSpPr/>
          <p:nvPr/>
        </p:nvSpPr>
        <p:spPr>
          <a:xfrm>
            <a:off x="6197602"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Agile Ecosystem</a:t>
            </a:r>
          </a:p>
        </p:txBody>
      </p:sp>
      <p:sp>
        <p:nvSpPr>
          <p:cNvPr id="11" name="Rectangle: Rounded Corners 10">
            <a:extLst>
              <a:ext uri="{FF2B5EF4-FFF2-40B4-BE49-F238E27FC236}">
                <a16:creationId xmlns:a16="http://schemas.microsoft.com/office/drawing/2014/main" id="{BD7D53AE-7F71-4661-B431-E2D6AE7FBA49}"/>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Optimized Value</a:t>
            </a:r>
          </a:p>
        </p:txBody>
      </p:sp>
    </p:spTree>
    <p:extLst>
      <p:ext uri="{BB962C8B-B14F-4D97-AF65-F5344CB8AC3E}">
        <p14:creationId xmlns:p14="http://schemas.microsoft.com/office/powerpoint/2010/main" val="1327881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Centralized Visibility</a:t>
            </a:r>
          </a:p>
        </p:txBody>
      </p:sp>
      <p:sp>
        <p:nvSpPr>
          <p:cNvPr id="15" name="Rectangle: Rounded Corners 14">
            <a:extLst>
              <a:ext uri="{FF2B5EF4-FFF2-40B4-BE49-F238E27FC236}">
                <a16:creationId xmlns:a16="http://schemas.microsoft.com/office/drawing/2014/main" id="{05570DD2-FD54-4756-B481-F72F7D1E428B}"/>
              </a:ext>
            </a:extLst>
          </p:cNvPr>
          <p:cNvSpPr/>
          <p:nvPr/>
        </p:nvSpPr>
        <p:spPr>
          <a:xfrm>
            <a:off x="406396"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Monetization</a:t>
            </a:r>
          </a:p>
        </p:txBody>
      </p:sp>
      <p:sp>
        <p:nvSpPr>
          <p:cNvPr id="16" name="Rectangle: Rounded Corners 15">
            <a:extLst>
              <a:ext uri="{FF2B5EF4-FFF2-40B4-BE49-F238E27FC236}">
                <a16:creationId xmlns:a16="http://schemas.microsoft.com/office/drawing/2014/main" id="{AC37377E-9E07-497E-8628-5834E6BDAB85}"/>
              </a:ext>
            </a:extLst>
          </p:cNvPr>
          <p:cNvSpPr/>
          <p:nvPr/>
        </p:nvSpPr>
        <p:spPr>
          <a:xfrm>
            <a:off x="3302000"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Positive User Experience</a:t>
            </a:r>
          </a:p>
        </p:txBody>
      </p:sp>
      <p:sp>
        <p:nvSpPr>
          <p:cNvPr id="17" name="Rectangle: Rounded Corners 16">
            <a:extLst>
              <a:ext uri="{FF2B5EF4-FFF2-40B4-BE49-F238E27FC236}">
                <a16:creationId xmlns:a16="http://schemas.microsoft.com/office/drawing/2014/main" id="{880C8385-9D0B-4493-8072-938C3E4920C5}"/>
              </a:ext>
            </a:extLst>
          </p:cNvPr>
          <p:cNvSpPr/>
          <p:nvPr/>
        </p:nvSpPr>
        <p:spPr>
          <a:xfrm>
            <a:off x="6197602"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Agile Ecosystem</a:t>
            </a:r>
          </a:p>
        </p:txBody>
      </p:sp>
      <p:sp>
        <p:nvSpPr>
          <p:cNvPr id="18" name="Rectangle: Rounded Corners 17">
            <a:extLst>
              <a:ext uri="{FF2B5EF4-FFF2-40B4-BE49-F238E27FC236}">
                <a16:creationId xmlns:a16="http://schemas.microsoft.com/office/drawing/2014/main" id="{8304ED1D-7C33-46FA-83E1-83DF137A2A92}"/>
              </a:ext>
            </a:extLst>
          </p:cNvPr>
          <p:cNvSpPr/>
          <p:nvPr/>
        </p:nvSpPr>
        <p:spPr>
          <a:xfrm>
            <a:off x="9093204"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Optimized Value</a:t>
            </a:r>
          </a:p>
        </p:txBody>
      </p:sp>
      <p:sp>
        <p:nvSpPr>
          <p:cNvPr id="12" name="Rectangle: Rounded Corners 11">
            <a:extLst>
              <a:ext uri="{FF2B5EF4-FFF2-40B4-BE49-F238E27FC236}">
                <a16:creationId xmlns:a16="http://schemas.microsoft.com/office/drawing/2014/main" id="{F6E95B36-82EA-4B80-ABEF-B9613271B3A0}"/>
              </a:ext>
            </a:extLst>
          </p:cNvPr>
          <p:cNvSpPr/>
          <p:nvPr/>
        </p:nvSpPr>
        <p:spPr>
          <a:xfrm>
            <a:off x="406396" y="192087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Data-Driven Decisions</a:t>
            </a:r>
          </a:p>
        </p:txBody>
      </p:sp>
      <p:sp>
        <p:nvSpPr>
          <p:cNvPr id="19" name="Rectangle: Rounded Corners 18">
            <a:extLst>
              <a:ext uri="{FF2B5EF4-FFF2-40B4-BE49-F238E27FC236}">
                <a16:creationId xmlns:a16="http://schemas.microsoft.com/office/drawing/2014/main" id="{3180F3FF-DAB6-4AB0-B1DD-60C4E4A48ABF}"/>
              </a:ext>
            </a:extLst>
          </p:cNvPr>
          <p:cNvSpPr/>
          <p:nvPr/>
        </p:nvSpPr>
        <p:spPr>
          <a:xfrm>
            <a:off x="3302000" y="192087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Security Threat Protection</a:t>
            </a:r>
          </a:p>
        </p:txBody>
      </p:sp>
      <p:sp>
        <p:nvSpPr>
          <p:cNvPr id="20" name="Rectangle: Rounded Corners 19">
            <a:extLst>
              <a:ext uri="{FF2B5EF4-FFF2-40B4-BE49-F238E27FC236}">
                <a16:creationId xmlns:a16="http://schemas.microsoft.com/office/drawing/2014/main" id="{95CE67BD-ADFB-4001-B789-D6FFA7951882}"/>
              </a:ext>
            </a:extLst>
          </p:cNvPr>
          <p:cNvSpPr/>
          <p:nvPr/>
        </p:nvSpPr>
        <p:spPr>
          <a:xfrm>
            <a:off x="6197602" y="192087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Documentation</a:t>
            </a:r>
          </a:p>
        </p:txBody>
      </p:sp>
      <p:sp>
        <p:nvSpPr>
          <p:cNvPr id="21" name="Rectangle: Rounded Corners 20">
            <a:extLst>
              <a:ext uri="{FF2B5EF4-FFF2-40B4-BE49-F238E27FC236}">
                <a16:creationId xmlns:a16="http://schemas.microsoft.com/office/drawing/2014/main" id="{92B8FA3C-5169-4170-B0AF-7FB12A11C6D8}"/>
              </a:ext>
            </a:extLst>
          </p:cNvPr>
          <p:cNvSpPr/>
          <p:nvPr/>
        </p:nvSpPr>
        <p:spPr>
          <a:xfrm>
            <a:off x="9093204" y="192087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Centralized Visibility</a:t>
            </a:r>
          </a:p>
        </p:txBody>
      </p:sp>
      <p:sp>
        <p:nvSpPr>
          <p:cNvPr id="22" name="Rectangle: Rounded Corners 21">
            <a:extLst>
              <a:ext uri="{FF2B5EF4-FFF2-40B4-BE49-F238E27FC236}">
                <a16:creationId xmlns:a16="http://schemas.microsoft.com/office/drawing/2014/main" id="{8150FFA4-9F16-463B-916F-7179848CA536}"/>
              </a:ext>
            </a:extLst>
          </p:cNvPr>
          <p:cNvSpPr/>
          <p:nvPr/>
        </p:nvSpPr>
        <p:spPr>
          <a:xfrm>
            <a:off x="406396" y="355600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Monetization</a:t>
            </a:r>
          </a:p>
        </p:txBody>
      </p:sp>
      <p:sp>
        <p:nvSpPr>
          <p:cNvPr id="23" name="Rectangle: Rounded Corners 22">
            <a:extLst>
              <a:ext uri="{FF2B5EF4-FFF2-40B4-BE49-F238E27FC236}">
                <a16:creationId xmlns:a16="http://schemas.microsoft.com/office/drawing/2014/main" id="{5B036F14-5FBB-4980-BF47-8DDFC20ED804}"/>
              </a:ext>
            </a:extLst>
          </p:cNvPr>
          <p:cNvSpPr/>
          <p:nvPr/>
        </p:nvSpPr>
        <p:spPr>
          <a:xfrm>
            <a:off x="3302000" y="355600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Positive User Experience</a:t>
            </a:r>
          </a:p>
        </p:txBody>
      </p:sp>
      <p:sp>
        <p:nvSpPr>
          <p:cNvPr id="24" name="Rectangle: Rounded Corners 23">
            <a:extLst>
              <a:ext uri="{FF2B5EF4-FFF2-40B4-BE49-F238E27FC236}">
                <a16:creationId xmlns:a16="http://schemas.microsoft.com/office/drawing/2014/main" id="{6D990876-6850-43E7-A9CA-E42AD4528934}"/>
              </a:ext>
            </a:extLst>
          </p:cNvPr>
          <p:cNvSpPr/>
          <p:nvPr/>
        </p:nvSpPr>
        <p:spPr>
          <a:xfrm>
            <a:off x="6197602" y="355600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Agile Ecosystem</a:t>
            </a:r>
          </a:p>
        </p:txBody>
      </p:sp>
      <p:sp>
        <p:nvSpPr>
          <p:cNvPr id="25" name="Rectangle: Rounded Corners 24">
            <a:extLst>
              <a:ext uri="{FF2B5EF4-FFF2-40B4-BE49-F238E27FC236}">
                <a16:creationId xmlns:a16="http://schemas.microsoft.com/office/drawing/2014/main" id="{F58D6B58-9E77-4006-B62A-65BAB8D1AB8F}"/>
              </a:ext>
            </a:extLst>
          </p:cNvPr>
          <p:cNvSpPr/>
          <p:nvPr/>
        </p:nvSpPr>
        <p:spPr>
          <a:xfrm>
            <a:off x="9093204" y="355600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Optimized Value</a:t>
            </a:r>
          </a:p>
        </p:txBody>
      </p:sp>
      <p:sp>
        <p:nvSpPr>
          <p:cNvPr id="11" name="Rectangle: Rounded Corners 10">
            <a:extLst>
              <a:ext uri="{FF2B5EF4-FFF2-40B4-BE49-F238E27FC236}">
                <a16:creationId xmlns:a16="http://schemas.microsoft.com/office/drawing/2014/main" id="{B89FCAC7-30B9-4E57-BB6E-23C0B7B8871D}"/>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Agile Ecosystem</a:t>
            </a:r>
          </a:p>
        </p:txBody>
      </p:sp>
    </p:spTree>
    <p:extLst>
      <p:ext uri="{BB962C8B-B14F-4D97-AF65-F5344CB8AC3E}">
        <p14:creationId xmlns:p14="http://schemas.microsoft.com/office/powerpoint/2010/main" val="1062350675"/>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4688 0.08565 " pathEditMode="relative" rAng="0" ptsTypes="AA">
                                      <p:cBhvr>
                                        <p:cTn id="6" dur="1000" fill="hold"/>
                                        <p:tgtEl>
                                          <p:spTgt spid="11"/>
                                        </p:tgtEl>
                                        <p:attrNameLst>
                                          <p:attrName>ppt_x</p:attrName>
                                          <p:attrName>ppt_y</p:attrName>
                                        </p:attrNameLst>
                                      </p:cBhvr>
                                      <p:rCtr x="17344" y="4282"/>
                                    </p:animMotion>
                                  </p:childTnLst>
                                </p:cTn>
                              </p:par>
                              <p:par>
                                <p:cTn id="7" presetID="9" presetClass="exit" presetSubtype="0" fill="hold" grpId="1" nodeType="withEffect">
                                  <p:stCondLst>
                                    <p:cond delay="50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par>
                          <p:cTn id="13" fill="hold">
                            <p:stCondLst>
                              <p:cond delay="1000"/>
                            </p:stCondLst>
                            <p:childTnLst>
                              <p:par>
                                <p:cTn id="14" presetID="9" presetClass="exit" presetSubtype="0" fill="hold" grpId="1" nodeType="afterEffect">
                                  <p:stCondLst>
                                    <p:cond delay="0"/>
                                  </p:stCondLst>
                                  <p:childTnLst>
                                    <p:animEffect transition="out" filter="dissolv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13"/>
                                        </p:tgtEl>
                                      </p:cBhvr>
                                    </p:animEffect>
                                    <p:set>
                                      <p:cBhvr>
                                        <p:cTn id="25" dur="1" fill="hold">
                                          <p:stCondLst>
                                            <p:cond delay="499"/>
                                          </p:stCondLst>
                                        </p:cTn>
                                        <p:tgtEl>
                                          <p:spTgt spid="13"/>
                                        </p:tgtEl>
                                        <p:attrNameLst>
                                          <p:attrName>style.visibility</p:attrName>
                                        </p:attrNameLst>
                                      </p:cBhvr>
                                      <p:to>
                                        <p:strVal val="hidden"/>
                                      </p:to>
                                    </p:set>
                                  </p:childTnLst>
                                </p:cTn>
                              </p:par>
                              <p:par>
                                <p:cTn id="26" presetID="9" presetClass="exit" presetSubtype="0" fill="hold" grpId="0" nodeType="withEffect">
                                  <p:stCondLst>
                                    <p:cond delay="0"/>
                                  </p:stCondLst>
                                  <p:childTnLst>
                                    <p:animEffect transition="out" filter="dissolve">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par>
                                <p:cTn id="29" presetID="9" presetClass="exit" presetSubtype="0" fill="hold" grpId="0" nodeType="withEffect">
                                  <p:stCondLst>
                                    <p:cond delay="0"/>
                                  </p:stCondLst>
                                  <p:childTnLst>
                                    <p:animEffect transition="out" filter="dissolve">
                                      <p:cBhvr>
                                        <p:cTn id="30" dur="500"/>
                                        <p:tgtEl>
                                          <p:spTgt spid="15"/>
                                        </p:tgtEl>
                                      </p:cBhvr>
                                    </p:animEffect>
                                    <p:set>
                                      <p:cBhvr>
                                        <p:cTn id="31" dur="1" fill="hold">
                                          <p:stCondLst>
                                            <p:cond delay="499"/>
                                          </p:stCondLst>
                                        </p:cTn>
                                        <p:tgtEl>
                                          <p:spTgt spid="15"/>
                                        </p:tgtEl>
                                        <p:attrNameLst>
                                          <p:attrName>style.visibility</p:attrName>
                                        </p:attrNameLst>
                                      </p:cBhvr>
                                      <p:to>
                                        <p:strVal val="hidden"/>
                                      </p:to>
                                    </p:set>
                                  </p:childTnLst>
                                </p:cTn>
                              </p:par>
                              <p:par>
                                <p:cTn id="32" presetID="9" presetClass="exit" presetSubtype="0" fill="hold" grpId="0" nodeType="withEffect">
                                  <p:stCondLst>
                                    <p:cond delay="0"/>
                                  </p:stCondLst>
                                  <p:childTnLst>
                                    <p:animEffect transition="out" filter="dissolve">
                                      <p:cBhvr>
                                        <p:cTn id="33" dur="500"/>
                                        <p:tgtEl>
                                          <p:spTgt spid="16"/>
                                        </p:tgtEl>
                                      </p:cBhvr>
                                    </p:animEffect>
                                    <p:set>
                                      <p:cBhvr>
                                        <p:cTn id="34" dur="1" fill="hold">
                                          <p:stCondLst>
                                            <p:cond delay="499"/>
                                          </p:stCondLst>
                                        </p:cTn>
                                        <p:tgtEl>
                                          <p:spTgt spid="16"/>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17"/>
                                        </p:tgtEl>
                                      </p:cBhvr>
                                    </p:animEffect>
                                    <p:set>
                                      <p:cBhvr>
                                        <p:cTn id="37" dur="1" fill="hold">
                                          <p:stCondLst>
                                            <p:cond delay="499"/>
                                          </p:stCondLst>
                                        </p:cTn>
                                        <p:tgtEl>
                                          <p:spTgt spid="17"/>
                                        </p:tgtEl>
                                        <p:attrNameLst>
                                          <p:attrName>style.visibility</p:attrName>
                                        </p:attrNameLst>
                                      </p:cBhvr>
                                      <p:to>
                                        <p:strVal val="hidden"/>
                                      </p:to>
                                    </p:set>
                                  </p:childTnLst>
                                </p:cTn>
                              </p:par>
                              <p:par>
                                <p:cTn id="38" presetID="9"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dissolve">
                                      <p:cBhvr>
                                        <p:cTn id="40" dur="500"/>
                                        <p:tgtEl>
                                          <p:spTgt spid="12"/>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dissolve">
                                      <p:cBhvr>
                                        <p:cTn id="43" dur="500"/>
                                        <p:tgtEl>
                                          <p:spTgt spid="19"/>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dissolve">
                                      <p:cBhvr>
                                        <p:cTn id="46" dur="500"/>
                                        <p:tgtEl>
                                          <p:spTgt spid="20"/>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dissolve">
                                      <p:cBhvr>
                                        <p:cTn id="49" dur="500"/>
                                        <p:tgtEl>
                                          <p:spTgt spid="2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dissolve">
                                      <p:cBhvr>
                                        <p:cTn id="52" dur="500"/>
                                        <p:tgtEl>
                                          <p:spTgt spid="25"/>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dissolve">
                                      <p:cBhvr>
                                        <p:cTn id="55" dur="500"/>
                                        <p:tgtEl>
                                          <p:spTgt spid="2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dissolve">
                                      <p:cBhvr>
                                        <p:cTn id="58" dur="500"/>
                                        <p:tgtEl>
                                          <p:spTgt spid="2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dissolve">
                                      <p:cBhvr>
                                        <p:cTn id="6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13" grpId="0" animBg="1"/>
      <p:bldP spid="14" grpId="0" animBg="1"/>
      <p:bldP spid="15" grpId="0" animBg="1"/>
      <p:bldP spid="16" grpId="0" animBg="1"/>
      <p:bldP spid="17" grpId="0" animBg="1"/>
      <p:bldP spid="18" grpId="0" animBg="1"/>
      <p:bldP spid="18" grpId="1" animBg="1"/>
      <p:bldP spid="12" grpId="0" animBg="1"/>
      <p:bldP spid="19" grpId="0" animBg="1"/>
      <p:bldP spid="20" grpId="0" animBg="1"/>
      <p:bldP spid="21" grpId="0" animBg="1"/>
      <p:bldP spid="22" grpId="0" animBg="1"/>
      <p:bldP spid="23" grpId="0" animBg="1"/>
      <p:bldP spid="24" grpId="0" animBg="1"/>
      <p:bldP spid="25" grpId="0" animBg="1"/>
      <p:bldP spid="11" grpId="0" animBg="1"/>
      <p:bldP spid="11"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01F351-6B21-4AA3-8D39-02208341DCF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20422" y="275023"/>
            <a:ext cx="3951156" cy="5919334"/>
          </a:xfrm>
          <a:prstGeom prst="rect">
            <a:avLst/>
          </a:prstGeom>
        </p:spPr>
      </p:pic>
    </p:spTree>
    <p:extLst>
      <p:ext uri="{BB962C8B-B14F-4D97-AF65-F5344CB8AC3E}">
        <p14:creationId xmlns:p14="http://schemas.microsoft.com/office/powerpoint/2010/main" val="16751761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Centralized Visibility</a:t>
            </a:r>
          </a:p>
        </p:txBody>
      </p:sp>
      <p:sp>
        <p:nvSpPr>
          <p:cNvPr id="15" name="Rectangle: Rounded Corners 14">
            <a:extLst>
              <a:ext uri="{FF2B5EF4-FFF2-40B4-BE49-F238E27FC236}">
                <a16:creationId xmlns:a16="http://schemas.microsoft.com/office/drawing/2014/main" id="{05570DD2-FD54-4756-B481-F72F7D1E428B}"/>
              </a:ext>
            </a:extLst>
          </p:cNvPr>
          <p:cNvSpPr/>
          <p:nvPr/>
        </p:nvSpPr>
        <p:spPr>
          <a:xfrm>
            <a:off x="406396" y="355600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Monetization</a:t>
            </a:r>
          </a:p>
        </p:txBody>
      </p:sp>
      <p:sp>
        <p:nvSpPr>
          <p:cNvPr id="16" name="Rectangle: Rounded Corners 15">
            <a:extLst>
              <a:ext uri="{FF2B5EF4-FFF2-40B4-BE49-F238E27FC236}">
                <a16:creationId xmlns:a16="http://schemas.microsoft.com/office/drawing/2014/main" id="{AC37377E-9E07-497E-8628-5834E6BDAB85}"/>
              </a:ext>
            </a:extLst>
          </p:cNvPr>
          <p:cNvSpPr/>
          <p:nvPr/>
        </p:nvSpPr>
        <p:spPr>
          <a:xfrm>
            <a:off x="3302000" y="355600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Positive User Experience</a:t>
            </a:r>
          </a:p>
        </p:txBody>
      </p:sp>
      <p:sp>
        <p:nvSpPr>
          <p:cNvPr id="17" name="Rectangle: Rounded Corners 16">
            <a:extLst>
              <a:ext uri="{FF2B5EF4-FFF2-40B4-BE49-F238E27FC236}">
                <a16:creationId xmlns:a16="http://schemas.microsoft.com/office/drawing/2014/main" id="{880C8385-9D0B-4493-8072-938C3E4920C5}"/>
              </a:ext>
            </a:extLst>
          </p:cNvPr>
          <p:cNvSpPr/>
          <p:nvPr/>
        </p:nvSpPr>
        <p:spPr>
          <a:xfrm>
            <a:off x="6197602" y="355600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Agile Ecosystem</a:t>
            </a:r>
          </a:p>
        </p:txBody>
      </p:sp>
      <p:sp>
        <p:nvSpPr>
          <p:cNvPr id="18" name="Rectangle: Rounded Corners 17">
            <a:extLst>
              <a:ext uri="{FF2B5EF4-FFF2-40B4-BE49-F238E27FC236}">
                <a16:creationId xmlns:a16="http://schemas.microsoft.com/office/drawing/2014/main" id="{8304ED1D-7C33-46FA-83E1-83DF137A2A92}"/>
              </a:ext>
            </a:extLst>
          </p:cNvPr>
          <p:cNvSpPr/>
          <p:nvPr/>
        </p:nvSpPr>
        <p:spPr>
          <a:xfrm>
            <a:off x="9093204" y="355600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Optimized Value</a:t>
            </a:r>
          </a:p>
        </p:txBody>
      </p:sp>
    </p:spTree>
    <p:extLst>
      <p:ext uri="{BB962C8B-B14F-4D97-AF65-F5344CB8AC3E}">
        <p14:creationId xmlns:p14="http://schemas.microsoft.com/office/powerpoint/2010/main" val="8037763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771CC-5910-4078-94A9-AD90ACDACC7D}"/>
              </a:ext>
            </a:extLst>
          </p:cNvPr>
          <p:cNvSpPr>
            <a:spLocks noGrp="1"/>
          </p:cNvSpPr>
          <p:nvPr>
            <p:ph type="title"/>
          </p:nvPr>
        </p:nvSpPr>
        <p:spPr/>
        <p:txBody>
          <a:bodyPr/>
          <a:lstStyle/>
          <a:p>
            <a:r>
              <a:rPr lang="en-US" dirty="0"/>
              <a:t>API Management Use Cases</a:t>
            </a:r>
          </a:p>
        </p:txBody>
      </p:sp>
      <p:sp>
        <p:nvSpPr>
          <p:cNvPr id="14" name="TextBox 13">
            <a:extLst>
              <a:ext uri="{FF2B5EF4-FFF2-40B4-BE49-F238E27FC236}">
                <a16:creationId xmlns:a16="http://schemas.microsoft.com/office/drawing/2014/main" id="{5356DA5E-F4E2-4CFF-8DAF-54ACCB615542}"/>
              </a:ext>
            </a:extLst>
          </p:cNvPr>
          <p:cNvSpPr txBox="1"/>
          <p:nvPr/>
        </p:nvSpPr>
        <p:spPr>
          <a:xfrm>
            <a:off x="1438318" y="4488735"/>
            <a:ext cx="9315363" cy="707886"/>
          </a:xfrm>
          <a:prstGeom prst="rect">
            <a:avLst/>
          </a:prstGeom>
          <a:noFill/>
        </p:spPr>
        <p:txBody>
          <a:bodyPr wrap="square" rtlCol="0">
            <a:spAutoFit/>
          </a:bodyPr>
          <a:lstStyle/>
          <a:p>
            <a:pPr algn="ctr"/>
            <a:r>
              <a:rPr lang="en-US" sz="4000" dirty="0">
                <a:solidFill>
                  <a:schemeClr val="bg1"/>
                </a:solidFill>
                <a:latin typeface="Kamerik205 8" panose="020B0803030600020004" pitchFamily="34" charset="0"/>
              </a:rPr>
              <a:t>API Integration</a:t>
            </a:r>
          </a:p>
        </p:txBody>
      </p:sp>
      <p:grpSp>
        <p:nvGrpSpPr>
          <p:cNvPr id="21" name="Group 20">
            <a:extLst>
              <a:ext uri="{FF2B5EF4-FFF2-40B4-BE49-F238E27FC236}">
                <a16:creationId xmlns:a16="http://schemas.microsoft.com/office/drawing/2014/main" id="{9AA5CAF3-8C52-4AA8-8975-59C6F4521DBB}"/>
              </a:ext>
            </a:extLst>
          </p:cNvPr>
          <p:cNvGrpSpPr/>
          <p:nvPr/>
        </p:nvGrpSpPr>
        <p:grpSpPr>
          <a:xfrm>
            <a:off x="330200" y="1690688"/>
            <a:ext cx="2451100" cy="2003399"/>
            <a:chOff x="330200" y="1690688"/>
            <a:chExt cx="2451100" cy="2003399"/>
          </a:xfrm>
        </p:grpSpPr>
        <p:pic>
          <p:nvPicPr>
            <p:cNvPr id="22" name="Picture 21">
              <a:extLst>
                <a:ext uri="{FF2B5EF4-FFF2-40B4-BE49-F238E27FC236}">
                  <a16:creationId xmlns:a16="http://schemas.microsoft.com/office/drawing/2014/main" id="{DCF2820D-CC54-44F0-A45E-03C0656D32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00" y="1690688"/>
              <a:ext cx="2451100" cy="1634067"/>
            </a:xfrm>
            <a:prstGeom prst="rect">
              <a:avLst/>
            </a:prstGeom>
          </p:spPr>
        </p:pic>
        <p:sp>
          <p:nvSpPr>
            <p:cNvPr id="23" name="TextBox 22">
              <a:extLst>
                <a:ext uri="{FF2B5EF4-FFF2-40B4-BE49-F238E27FC236}">
                  <a16:creationId xmlns:a16="http://schemas.microsoft.com/office/drawing/2014/main" id="{FAF88848-D673-413A-8268-F43C0C911182}"/>
                </a:ext>
              </a:extLst>
            </p:cNvPr>
            <p:cNvSpPr txBox="1"/>
            <p:nvPr/>
          </p:nvSpPr>
          <p:spPr>
            <a:xfrm>
              <a:off x="734709" y="3324755"/>
              <a:ext cx="1645919" cy="369332"/>
            </a:xfrm>
            <a:prstGeom prst="rect">
              <a:avLst/>
            </a:prstGeom>
            <a:noFill/>
          </p:spPr>
          <p:txBody>
            <a:bodyPr wrap="square" rtlCol="0">
              <a:spAutoFit/>
            </a:bodyPr>
            <a:lstStyle/>
            <a:p>
              <a:r>
                <a:rPr lang="en-US" dirty="0">
                  <a:solidFill>
                    <a:schemeClr val="bg1"/>
                  </a:solidFill>
                </a:rPr>
                <a:t>API Integration</a:t>
              </a:r>
            </a:p>
          </p:txBody>
        </p:sp>
      </p:grpSp>
      <p:grpSp>
        <p:nvGrpSpPr>
          <p:cNvPr id="24" name="Group 23">
            <a:extLst>
              <a:ext uri="{FF2B5EF4-FFF2-40B4-BE49-F238E27FC236}">
                <a16:creationId xmlns:a16="http://schemas.microsoft.com/office/drawing/2014/main" id="{64CEA9A2-96E0-4CDD-B1D7-7B173054888B}"/>
              </a:ext>
            </a:extLst>
          </p:cNvPr>
          <p:cNvGrpSpPr/>
          <p:nvPr/>
        </p:nvGrpSpPr>
        <p:grpSpPr>
          <a:xfrm>
            <a:off x="3075817" y="1690688"/>
            <a:ext cx="2105783" cy="2280398"/>
            <a:chOff x="3075817" y="1690688"/>
            <a:chExt cx="2105783" cy="2280398"/>
          </a:xfrm>
        </p:grpSpPr>
        <p:pic>
          <p:nvPicPr>
            <p:cNvPr id="25" name="Picture 24">
              <a:extLst>
                <a:ext uri="{FF2B5EF4-FFF2-40B4-BE49-F238E27FC236}">
                  <a16:creationId xmlns:a16="http://schemas.microsoft.com/office/drawing/2014/main" id="{78DA7059-2B8B-4B23-958F-70ED29CB83C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075817" y="1690688"/>
              <a:ext cx="2105783" cy="1638224"/>
            </a:xfrm>
            <a:prstGeom prst="rect">
              <a:avLst/>
            </a:prstGeom>
          </p:spPr>
        </p:pic>
        <p:sp>
          <p:nvSpPr>
            <p:cNvPr id="26" name="TextBox 25">
              <a:extLst>
                <a:ext uri="{FF2B5EF4-FFF2-40B4-BE49-F238E27FC236}">
                  <a16:creationId xmlns:a16="http://schemas.microsoft.com/office/drawing/2014/main" id="{684CF0BC-BFAA-4087-9068-0CA0D1AF72B8}"/>
                </a:ext>
              </a:extLst>
            </p:cNvPr>
            <p:cNvSpPr txBox="1"/>
            <p:nvPr/>
          </p:nvSpPr>
          <p:spPr>
            <a:xfrm>
              <a:off x="3075817" y="3324755"/>
              <a:ext cx="2105781" cy="646331"/>
            </a:xfrm>
            <a:prstGeom prst="rect">
              <a:avLst/>
            </a:prstGeom>
            <a:noFill/>
          </p:spPr>
          <p:txBody>
            <a:bodyPr wrap="square" rtlCol="0">
              <a:spAutoFit/>
            </a:bodyPr>
            <a:lstStyle/>
            <a:p>
              <a:pPr algn="ctr"/>
              <a:r>
                <a:rPr lang="en-US" dirty="0">
                  <a:solidFill>
                    <a:schemeClr val="bg1"/>
                  </a:solidFill>
                </a:rPr>
                <a:t>Multi-Channel</a:t>
              </a:r>
            </a:p>
            <a:p>
              <a:pPr algn="ctr"/>
              <a:r>
                <a:rPr lang="en-US" dirty="0">
                  <a:solidFill>
                    <a:schemeClr val="bg1"/>
                  </a:solidFill>
                </a:rPr>
                <a:t>User Experiences</a:t>
              </a:r>
            </a:p>
          </p:txBody>
        </p:sp>
      </p:grpSp>
      <p:grpSp>
        <p:nvGrpSpPr>
          <p:cNvPr id="27" name="Group 26">
            <a:extLst>
              <a:ext uri="{FF2B5EF4-FFF2-40B4-BE49-F238E27FC236}">
                <a16:creationId xmlns:a16="http://schemas.microsoft.com/office/drawing/2014/main" id="{A628A512-5C31-4BC8-94F6-F8FABE4092C0}"/>
              </a:ext>
            </a:extLst>
          </p:cNvPr>
          <p:cNvGrpSpPr/>
          <p:nvPr/>
        </p:nvGrpSpPr>
        <p:grpSpPr>
          <a:xfrm>
            <a:off x="5476115" y="1690688"/>
            <a:ext cx="2178757" cy="2003398"/>
            <a:chOff x="5476115" y="1690688"/>
            <a:chExt cx="2178757" cy="2003398"/>
          </a:xfrm>
        </p:grpSpPr>
        <p:pic>
          <p:nvPicPr>
            <p:cNvPr id="28" name="Picture 27">
              <a:extLst>
                <a:ext uri="{FF2B5EF4-FFF2-40B4-BE49-F238E27FC236}">
                  <a16:creationId xmlns:a16="http://schemas.microsoft.com/office/drawing/2014/main" id="{792261DF-3A5E-4C6B-9574-7E87987FCE10}"/>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76117" y="1690688"/>
              <a:ext cx="2178755" cy="1634067"/>
            </a:xfrm>
            <a:prstGeom prst="rect">
              <a:avLst/>
            </a:prstGeom>
          </p:spPr>
        </p:pic>
        <p:sp>
          <p:nvSpPr>
            <p:cNvPr id="29" name="TextBox 28">
              <a:extLst>
                <a:ext uri="{FF2B5EF4-FFF2-40B4-BE49-F238E27FC236}">
                  <a16:creationId xmlns:a16="http://schemas.microsoft.com/office/drawing/2014/main" id="{FE0EDB12-268E-45E5-8360-A464D8ADF5F1}"/>
                </a:ext>
              </a:extLst>
            </p:cNvPr>
            <p:cNvSpPr txBox="1"/>
            <p:nvPr/>
          </p:nvSpPr>
          <p:spPr>
            <a:xfrm>
              <a:off x="5476115" y="3324754"/>
              <a:ext cx="2105781" cy="369332"/>
            </a:xfrm>
            <a:prstGeom prst="rect">
              <a:avLst/>
            </a:prstGeom>
            <a:noFill/>
          </p:spPr>
          <p:txBody>
            <a:bodyPr wrap="square" rtlCol="0">
              <a:spAutoFit/>
            </a:bodyPr>
            <a:lstStyle/>
            <a:p>
              <a:pPr algn="ctr"/>
              <a:r>
                <a:rPr lang="en-US" dirty="0">
                  <a:solidFill>
                    <a:schemeClr val="bg1"/>
                  </a:solidFill>
                </a:rPr>
                <a:t>B2B Integration</a:t>
              </a:r>
            </a:p>
          </p:txBody>
        </p:sp>
      </p:grpSp>
      <p:grpSp>
        <p:nvGrpSpPr>
          <p:cNvPr id="30" name="Group 29">
            <a:extLst>
              <a:ext uri="{FF2B5EF4-FFF2-40B4-BE49-F238E27FC236}">
                <a16:creationId xmlns:a16="http://schemas.microsoft.com/office/drawing/2014/main" id="{E840BAF0-BCA7-4BBE-A46E-85D63D85754E}"/>
              </a:ext>
            </a:extLst>
          </p:cNvPr>
          <p:cNvGrpSpPr/>
          <p:nvPr/>
        </p:nvGrpSpPr>
        <p:grpSpPr>
          <a:xfrm>
            <a:off x="7633486" y="1693631"/>
            <a:ext cx="2105781" cy="2020124"/>
            <a:chOff x="7633486" y="1693631"/>
            <a:chExt cx="2105781" cy="2020124"/>
          </a:xfrm>
        </p:grpSpPr>
        <p:pic>
          <p:nvPicPr>
            <p:cNvPr id="31" name="Picture 30">
              <a:extLst>
                <a:ext uri="{FF2B5EF4-FFF2-40B4-BE49-F238E27FC236}">
                  <a16:creationId xmlns:a16="http://schemas.microsoft.com/office/drawing/2014/main" id="{F63AE990-32E0-4BB5-A055-FCB5FC105676}"/>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949389" y="1693631"/>
              <a:ext cx="1482752" cy="1631124"/>
            </a:xfrm>
            <a:prstGeom prst="rect">
              <a:avLst/>
            </a:prstGeom>
          </p:spPr>
        </p:pic>
        <p:sp>
          <p:nvSpPr>
            <p:cNvPr id="32" name="TextBox 31">
              <a:extLst>
                <a:ext uri="{FF2B5EF4-FFF2-40B4-BE49-F238E27FC236}">
                  <a16:creationId xmlns:a16="http://schemas.microsoft.com/office/drawing/2014/main" id="{5FE33EE5-0E8F-4A60-A283-7ADE2DBD387E}"/>
                </a:ext>
              </a:extLst>
            </p:cNvPr>
            <p:cNvSpPr txBox="1"/>
            <p:nvPr/>
          </p:nvSpPr>
          <p:spPr>
            <a:xfrm>
              <a:off x="7633486" y="3344423"/>
              <a:ext cx="2105781" cy="369332"/>
            </a:xfrm>
            <a:prstGeom prst="rect">
              <a:avLst/>
            </a:prstGeom>
            <a:noFill/>
          </p:spPr>
          <p:txBody>
            <a:bodyPr wrap="square" rtlCol="0">
              <a:spAutoFit/>
            </a:bodyPr>
            <a:lstStyle/>
            <a:p>
              <a:pPr algn="ctr"/>
              <a:r>
                <a:rPr lang="en-US" dirty="0">
                  <a:solidFill>
                    <a:schemeClr val="bg1"/>
                  </a:solidFill>
                </a:rPr>
                <a:t>Data as a Service</a:t>
              </a:r>
            </a:p>
          </p:txBody>
        </p:sp>
      </p:grpSp>
      <p:grpSp>
        <p:nvGrpSpPr>
          <p:cNvPr id="33" name="Group 32">
            <a:extLst>
              <a:ext uri="{FF2B5EF4-FFF2-40B4-BE49-F238E27FC236}">
                <a16:creationId xmlns:a16="http://schemas.microsoft.com/office/drawing/2014/main" id="{A3648CFF-FCC9-4DA1-8973-68E33F848379}"/>
              </a:ext>
            </a:extLst>
          </p:cNvPr>
          <p:cNvGrpSpPr/>
          <p:nvPr/>
        </p:nvGrpSpPr>
        <p:grpSpPr>
          <a:xfrm>
            <a:off x="9515389" y="1690688"/>
            <a:ext cx="2105781" cy="2300066"/>
            <a:chOff x="9515389" y="1690688"/>
            <a:chExt cx="2105781" cy="2300066"/>
          </a:xfrm>
        </p:grpSpPr>
        <p:pic>
          <p:nvPicPr>
            <p:cNvPr id="34" name="Picture 33">
              <a:extLst>
                <a:ext uri="{FF2B5EF4-FFF2-40B4-BE49-F238E27FC236}">
                  <a16:creationId xmlns:a16="http://schemas.microsoft.com/office/drawing/2014/main" id="{18DFC568-86C2-4889-9E83-0B7FC48824F1}"/>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726659" y="1690688"/>
              <a:ext cx="1683242" cy="1638224"/>
            </a:xfrm>
            <a:prstGeom prst="rect">
              <a:avLst/>
            </a:prstGeom>
          </p:spPr>
        </p:pic>
        <p:sp>
          <p:nvSpPr>
            <p:cNvPr id="35" name="TextBox 34">
              <a:extLst>
                <a:ext uri="{FF2B5EF4-FFF2-40B4-BE49-F238E27FC236}">
                  <a16:creationId xmlns:a16="http://schemas.microsoft.com/office/drawing/2014/main" id="{40628E81-4B2E-466B-87ED-219B0173AA0C}"/>
                </a:ext>
              </a:extLst>
            </p:cNvPr>
            <p:cNvSpPr txBox="1"/>
            <p:nvPr/>
          </p:nvSpPr>
          <p:spPr>
            <a:xfrm>
              <a:off x="9515389" y="3344423"/>
              <a:ext cx="2105781" cy="646331"/>
            </a:xfrm>
            <a:prstGeom prst="rect">
              <a:avLst/>
            </a:prstGeom>
            <a:noFill/>
          </p:spPr>
          <p:txBody>
            <a:bodyPr wrap="square" rtlCol="0">
              <a:spAutoFit/>
            </a:bodyPr>
            <a:lstStyle/>
            <a:p>
              <a:pPr algn="ctr"/>
              <a:r>
                <a:rPr lang="en-US" dirty="0">
                  <a:solidFill>
                    <a:schemeClr val="bg1"/>
                  </a:solidFill>
                </a:rPr>
                <a:t>Unlocking</a:t>
              </a:r>
            </a:p>
            <a:p>
              <a:pPr algn="ctr"/>
              <a:r>
                <a:rPr lang="en-US" dirty="0">
                  <a:solidFill>
                    <a:schemeClr val="bg1"/>
                  </a:solidFill>
                </a:rPr>
                <a:t>Legacy Assets</a:t>
              </a:r>
            </a:p>
          </p:txBody>
        </p:sp>
      </p:grpSp>
    </p:spTree>
    <p:extLst>
      <p:ext uri="{BB962C8B-B14F-4D97-AF65-F5344CB8AC3E}">
        <p14:creationId xmlns:p14="http://schemas.microsoft.com/office/powerpoint/2010/main" val="25326683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771CC-5910-4078-94A9-AD90ACDACC7D}"/>
              </a:ext>
            </a:extLst>
          </p:cNvPr>
          <p:cNvSpPr>
            <a:spLocks noGrp="1"/>
          </p:cNvSpPr>
          <p:nvPr>
            <p:ph type="title"/>
          </p:nvPr>
        </p:nvSpPr>
        <p:spPr/>
        <p:txBody>
          <a:bodyPr/>
          <a:lstStyle/>
          <a:p>
            <a:r>
              <a:rPr lang="en-US" dirty="0"/>
              <a:t>API Management Use Cases</a:t>
            </a:r>
          </a:p>
        </p:txBody>
      </p:sp>
      <p:sp>
        <p:nvSpPr>
          <p:cNvPr id="14" name="TextBox 13">
            <a:extLst>
              <a:ext uri="{FF2B5EF4-FFF2-40B4-BE49-F238E27FC236}">
                <a16:creationId xmlns:a16="http://schemas.microsoft.com/office/drawing/2014/main" id="{5356DA5E-F4E2-4CFF-8DAF-54ACCB615542}"/>
              </a:ext>
            </a:extLst>
          </p:cNvPr>
          <p:cNvSpPr txBox="1"/>
          <p:nvPr/>
        </p:nvSpPr>
        <p:spPr>
          <a:xfrm>
            <a:off x="1438318" y="4488735"/>
            <a:ext cx="9315363" cy="707886"/>
          </a:xfrm>
          <a:prstGeom prst="rect">
            <a:avLst/>
          </a:prstGeom>
          <a:noFill/>
        </p:spPr>
        <p:txBody>
          <a:bodyPr wrap="square" rtlCol="0">
            <a:spAutoFit/>
          </a:bodyPr>
          <a:lstStyle/>
          <a:p>
            <a:pPr algn="ctr"/>
            <a:r>
              <a:rPr lang="en-US" sz="4000" dirty="0">
                <a:solidFill>
                  <a:schemeClr val="bg1"/>
                </a:solidFill>
                <a:latin typeface="Kamerik205 8" panose="020B0803030600020004" pitchFamily="34" charset="0"/>
              </a:rPr>
              <a:t>Multi-Channel User Experiences</a:t>
            </a:r>
          </a:p>
        </p:txBody>
      </p:sp>
      <p:grpSp>
        <p:nvGrpSpPr>
          <p:cNvPr id="21" name="Group 20">
            <a:extLst>
              <a:ext uri="{FF2B5EF4-FFF2-40B4-BE49-F238E27FC236}">
                <a16:creationId xmlns:a16="http://schemas.microsoft.com/office/drawing/2014/main" id="{9AA5CAF3-8C52-4AA8-8975-59C6F4521DBB}"/>
              </a:ext>
            </a:extLst>
          </p:cNvPr>
          <p:cNvGrpSpPr/>
          <p:nvPr/>
        </p:nvGrpSpPr>
        <p:grpSpPr>
          <a:xfrm>
            <a:off x="330200" y="1690688"/>
            <a:ext cx="2451100" cy="2003399"/>
            <a:chOff x="330200" y="1690688"/>
            <a:chExt cx="2451100" cy="2003399"/>
          </a:xfrm>
        </p:grpSpPr>
        <p:pic>
          <p:nvPicPr>
            <p:cNvPr id="22" name="Picture 21">
              <a:extLst>
                <a:ext uri="{FF2B5EF4-FFF2-40B4-BE49-F238E27FC236}">
                  <a16:creationId xmlns:a16="http://schemas.microsoft.com/office/drawing/2014/main" id="{DCF2820D-CC54-44F0-A45E-03C0656D32EA}"/>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0200" y="1690688"/>
              <a:ext cx="2451100" cy="1634067"/>
            </a:xfrm>
            <a:prstGeom prst="rect">
              <a:avLst/>
            </a:prstGeom>
          </p:spPr>
        </p:pic>
        <p:sp>
          <p:nvSpPr>
            <p:cNvPr id="23" name="TextBox 22">
              <a:extLst>
                <a:ext uri="{FF2B5EF4-FFF2-40B4-BE49-F238E27FC236}">
                  <a16:creationId xmlns:a16="http://schemas.microsoft.com/office/drawing/2014/main" id="{FAF88848-D673-413A-8268-F43C0C911182}"/>
                </a:ext>
              </a:extLst>
            </p:cNvPr>
            <p:cNvSpPr txBox="1"/>
            <p:nvPr/>
          </p:nvSpPr>
          <p:spPr>
            <a:xfrm>
              <a:off x="734709" y="3324755"/>
              <a:ext cx="1645919" cy="369332"/>
            </a:xfrm>
            <a:prstGeom prst="rect">
              <a:avLst/>
            </a:prstGeom>
            <a:noFill/>
          </p:spPr>
          <p:txBody>
            <a:bodyPr wrap="square" rtlCol="0">
              <a:spAutoFit/>
            </a:bodyPr>
            <a:lstStyle/>
            <a:p>
              <a:r>
                <a:rPr lang="en-US" dirty="0">
                  <a:solidFill>
                    <a:schemeClr val="bg1"/>
                  </a:solidFill>
                </a:rPr>
                <a:t>API Integration</a:t>
              </a:r>
            </a:p>
          </p:txBody>
        </p:sp>
      </p:grpSp>
      <p:grpSp>
        <p:nvGrpSpPr>
          <p:cNvPr id="24" name="Group 23">
            <a:extLst>
              <a:ext uri="{FF2B5EF4-FFF2-40B4-BE49-F238E27FC236}">
                <a16:creationId xmlns:a16="http://schemas.microsoft.com/office/drawing/2014/main" id="{64CEA9A2-96E0-4CDD-B1D7-7B173054888B}"/>
              </a:ext>
            </a:extLst>
          </p:cNvPr>
          <p:cNvGrpSpPr/>
          <p:nvPr/>
        </p:nvGrpSpPr>
        <p:grpSpPr>
          <a:xfrm>
            <a:off x="3075817" y="1690688"/>
            <a:ext cx="2105783" cy="2280398"/>
            <a:chOff x="3075817" y="1690688"/>
            <a:chExt cx="2105783" cy="2280398"/>
          </a:xfrm>
        </p:grpSpPr>
        <p:pic>
          <p:nvPicPr>
            <p:cNvPr id="25" name="Picture 24">
              <a:extLst>
                <a:ext uri="{FF2B5EF4-FFF2-40B4-BE49-F238E27FC236}">
                  <a16:creationId xmlns:a16="http://schemas.microsoft.com/office/drawing/2014/main" id="{78DA7059-2B8B-4B23-958F-70ED29CB83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5817" y="1690688"/>
              <a:ext cx="2105783" cy="1638224"/>
            </a:xfrm>
            <a:prstGeom prst="rect">
              <a:avLst/>
            </a:prstGeom>
          </p:spPr>
        </p:pic>
        <p:sp>
          <p:nvSpPr>
            <p:cNvPr id="26" name="TextBox 25">
              <a:extLst>
                <a:ext uri="{FF2B5EF4-FFF2-40B4-BE49-F238E27FC236}">
                  <a16:creationId xmlns:a16="http://schemas.microsoft.com/office/drawing/2014/main" id="{684CF0BC-BFAA-4087-9068-0CA0D1AF72B8}"/>
                </a:ext>
              </a:extLst>
            </p:cNvPr>
            <p:cNvSpPr txBox="1"/>
            <p:nvPr/>
          </p:nvSpPr>
          <p:spPr>
            <a:xfrm>
              <a:off x="3075817" y="3324755"/>
              <a:ext cx="2105781" cy="646331"/>
            </a:xfrm>
            <a:prstGeom prst="rect">
              <a:avLst/>
            </a:prstGeom>
            <a:noFill/>
          </p:spPr>
          <p:txBody>
            <a:bodyPr wrap="square" rtlCol="0">
              <a:spAutoFit/>
            </a:bodyPr>
            <a:lstStyle/>
            <a:p>
              <a:pPr algn="ctr"/>
              <a:r>
                <a:rPr lang="en-US" dirty="0">
                  <a:solidFill>
                    <a:schemeClr val="bg1"/>
                  </a:solidFill>
                </a:rPr>
                <a:t>Multi-Channel</a:t>
              </a:r>
            </a:p>
            <a:p>
              <a:pPr algn="ctr"/>
              <a:r>
                <a:rPr lang="en-US" dirty="0">
                  <a:solidFill>
                    <a:schemeClr val="bg1"/>
                  </a:solidFill>
                </a:rPr>
                <a:t>User Experiences</a:t>
              </a:r>
            </a:p>
          </p:txBody>
        </p:sp>
      </p:grpSp>
      <p:grpSp>
        <p:nvGrpSpPr>
          <p:cNvPr id="27" name="Group 26">
            <a:extLst>
              <a:ext uri="{FF2B5EF4-FFF2-40B4-BE49-F238E27FC236}">
                <a16:creationId xmlns:a16="http://schemas.microsoft.com/office/drawing/2014/main" id="{A628A512-5C31-4BC8-94F6-F8FABE4092C0}"/>
              </a:ext>
            </a:extLst>
          </p:cNvPr>
          <p:cNvGrpSpPr/>
          <p:nvPr/>
        </p:nvGrpSpPr>
        <p:grpSpPr>
          <a:xfrm>
            <a:off x="5476115" y="1690688"/>
            <a:ext cx="2178757" cy="2003398"/>
            <a:chOff x="5476115" y="1690688"/>
            <a:chExt cx="2178757" cy="2003398"/>
          </a:xfrm>
        </p:grpSpPr>
        <p:pic>
          <p:nvPicPr>
            <p:cNvPr id="28" name="Picture 27">
              <a:extLst>
                <a:ext uri="{FF2B5EF4-FFF2-40B4-BE49-F238E27FC236}">
                  <a16:creationId xmlns:a16="http://schemas.microsoft.com/office/drawing/2014/main" id="{792261DF-3A5E-4C6B-9574-7E87987FCE10}"/>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76117" y="1690688"/>
              <a:ext cx="2178755" cy="1634067"/>
            </a:xfrm>
            <a:prstGeom prst="rect">
              <a:avLst/>
            </a:prstGeom>
          </p:spPr>
        </p:pic>
        <p:sp>
          <p:nvSpPr>
            <p:cNvPr id="29" name="TextBox 28">
              <a:extLst>
                <a:ext uri="{FF2B5EF4-FFF2-40B4-BE49-F238E27FC236}">
                  <a16:creationId xmlns:a16="http://schemas.microsoft.com/office/drawing/2014/main" id="{FE0EDB12-268E-45E5-8360-A464D8ADF5F1}"/>
                </a:ext>
              </a:extLst>
            </p:cNvPr>
            <p:cNvSpPr txBox="1"/>
            <p:nvPr/>
          </p:nvSpPr>
          <p:spPr>
            <a:xfrm>
              <a:off x="5476115" y="3324754"/>
              <a:ext cx="2105781" cy="369332"/>
            </a:xfrm>
            <a:prstGeom prst="rect">
              <a:avLst/>
            </a:prstGeom>
            <a:noFill/>
          </p:spPr>
          <p:txBody>
            <a:bodyPr wrap="square" rtlCol="0">
              <a:spAutoFit/>
            </a:bodyPr>
            <a:lstStyle/>
            <a:p>
              <a:pPr algn="ctr"/>
              <a:r>
                <a:rPr lang="en-US" dirty="0">
                  <a:solidFill>
                    <a:schemeClr val="bg1"/>
                  </a:solidFill>
                </a:rPr>
                <a:t>B2B Integration</a:t>
              </a:r>
            </a:p>
          </p:txBody>
        </p:sp>
      </p:grpSp>
      <p:grpSp>
        <p:nvGrpSpPr>
          <p:cNvPr id="30" name="Group 29">
            <a:extLst>
              <a:ext uri="{FF2B5EF4-FFF2-40B4-BE49-F238E27FC236}">
                <a16:creationId xmlns:a16="http://schemas.microsoft.com/office/drawing/2014/main" id="{E840BAF0-BCA7-4BBE-A46E-85D63D85754E}"/>
              </a:ext>
            </a:extLst>
          </p:cNvPr>
          <p:cNvGrpSpPr/>
          <p:nvPr/>
        </p:nvGrpSpPr>
        <p:grpSpPr>
          <a:xfrm>
            <a:off x="7633486" y="1693631"/>
            <a:ext cx="2105781" cy="2020124"/>
            <a:chOff x="7633486" y="1693631"/>
            <a:chExt cx="2105781" cy="2020124"/>
          </a:xfrm>
        </p:grpSpPr>
        <p:pic>
          <p:nvPicPr>
            <p:cNvPr id="31" name="Picture 30">
              <a:extLst>
                <a:ext uri="{FF2B5EF4-FFF2-40B4-BE49-F238E27FC236}">
                  <a16:creationId xmlns:a16="http://schemas.microsoft.com/office/drawing/2014/main" id="{F63AE990-32E0-4BB5-A055-FCB5FC105676}"/>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949389" y="1693631"/>
              <a:ext cx="1482752" cy="1631124"/>
            </a:xfrm>
            <a:prstGeom prst="rect">
              <a:avLst/>
            </a:prstGeom>
          </p:spPr>
        </p:pic>
        <p:sp>
          <p:nvSpPr>
            <p:cNvPr id="32" name="TextBox 31">
              <a:extLst>
                <a:ext uri="{FF2B5EF4-FFF2-40B4-BE49-F238E27FC236}">
                  <a16:creationId xmlns:a16="http://schemas.microsoft.com/office/drawing/2014/main" id="{5FE33EE5-0E8F-4A60-A283-7ADE2DBD387E}"/>
                </a:ext>
              </a:extLst>
            </p:cNvPr>
            <p:cNvSpPr txBox="1"/>
            <p:nvPr/>
          </p:nvSpPr>
          <p:spPr>
            <a:xfrm>
              <a:off x="7633486" y="3344423"/>
              <a:ext cx="2105781" cy="369332"/>
            </a:xfrm>
            <a:prstGeom prst="rect">
              <a:avLst/>
            </a:prstGeom>
            <a:noFill/>
          </p:spPr>
          <p:txBody>
            <a:bodyPr wrap="square" rtlCol="0">
              <a:spAutoFit/>
            </a:bodyPr>
            <a:lstStyle/>
            <a:p>
              <a:pPr algn="ctr"/>
              <a:r>
                <a:rPr lang="en-US" dirty="0">
                  <a:solidFill>
                    <a:schemeClr val="bg1"/>
                  </a:solidFill>
                </a:rPr>
                <a:t>Data as a Service</a:t>
              </a:r>
            </a:p>
          </p:txBody>
        </p:sp>
      </p:grpSp>
      <p:grpSp>
        <p:nvGrpSpPr>
          <p:cNvPr id="33" name="Group 32">
            <a:extLst>
              <a:ext uri="{FF2B5EF4-FFF2-40B4-BE49-F238E27FC236}">
                <a16:creationId xmlns:a16="http://schemas.microsoft.com/office/drawing/2014/main" id="{A3648CFF-FCC9-4DA1-8973-68E33F848379}"/>
              </a:ext>
            </a:extLst>
          </p:cNvPr>
          <p:cNvGrpSpPr/>
          <p:nvPr/>
        </p:nvGrpSpPr>
        <p:grpSpPr>
          <a:xfrm>
            <a:off x="9515389" y="1690688"/>
            <a:ext cx="2105781" cy="2300066"/>
            <a:chOff x="9515389" y="1690688"/>
            <a:chExt cx="2105781" cy="2300066"/>
          </a:xfrm>
        </p:grpSpPr>
        <p:pic>
          <p:nvPicPr>
            <p:cNvPr id="34" name="Picture 33">
              <a:extLst>
                <a:ext uri="{FF2B5EF4-FFF2-40B4-BE49-F238E27FC236}">
                  <a16:creationId xmlns:a16="http://schemas.microsoft.com/office/drawing/2014/main" id="{18DFC568-86C2-4889-9E83-0B7FC48824F1}"/>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726659" y="1690688"/>
              <a:ext cx="1683242" cy="1638224"/>
            </a:xfrm>
            <a:prstGeom prst="rect">
              <a:avLst/>
            </a:prstGeom>
          </p:spPr>
        </p:pic>
        <p:sp>
          <p:nvSpPr>
            <p:cNvPr id="35" name="TextBox 34">
              <a:extLst>
                <a:ext uri="{FF2B5EF4-FFF2-40B4-BE49-F238E27FC236}">
                  <a16:creationId xmlns:a16="http://schemas.microsoft.com/office/drawing/2014/main" id="{40628E81-4B2E-466B-87ED-219B0173AA0C}"/>
                </a:ext>
              </a:extLst>
            </p:cNvPr>
            <p:cNvSpPr txBox="1"/>
            <p:nvPr/>
          </p:nvSpPr>
          <p:spPr>
            <a:xfrm>
              <a:off x="9515389" y="3344423"/>
              <a:ext cx="2105781" cy="646331"/>
            </a:xfrm>
            <a:prstGeom prst="rect">
              <a:avLst/>
            </a:prstGeom>
            <a:noFill/>
          </p:spPr>
          <p:txBody>
            <a:bodyPr wrap="square" rtlCol="0">
              <a:spAutoFit/>
            </a:bodyPr>
            <a:lstStyle/>
            <a:p>
              <a:pPr algn="ctr"/>
              <a:r>
                <a:rPr lang="en-US" dirty="0">
                  <a:solidFill>
                    <a:schemeClr val="bg1"/>
                  </a:solidFill>
                </a:rPr>
                <a:t>Unlocking</a:t>
              </a:r>
            </a:p>
            <a:p>
              <a:pPr algn="ctr"/>
              <a:r>
                <a:rPr lang="en-US" dirty="0">
                  <a:solidFill>
                    <a:schemeClr val="bg1"/>
                  </a:solidFill>
                </a:rPr>
                <a:t>Legacy Assets</a:t>
              </a:r>
            </a:p>
          </p:txBody>
        </p:sp>
      </p:grpSp>
    </p:spTree>
    <p:extLst>
      <p:ext uri="{BB962C8B-B14F-4D97-AF65-F5344CB8AC3E}">
        <p14:creationId xmlns:p14="http://schemas.microsoft.com/office/powerpoint/2010/main" val="26871860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771CC-5910-4078-94A9-AD90ACDACC7D}"/>
              </a:ext>
            </a:extLst>
          </p:cNvPr>
          <p:cNvSpPr>
            <a:spLocks noGrp="1"/>
          </p:cNvSpPr>
          <p:nvPr>
            <p:ph type="title"/>
          </p:nvPr>
        </p:nvSpPr>
        <p:spPr/>
        <p:txBody>
          <a:bodyPr/>
          <a:lstStyle/>
          <a:p>
            <a:r>
              <a:rPr lang="en-US" dirty="0"/>
              <a:t>API Management Use Cases</a:t>
            </a:r>
          </a:p>
        </p:txBody>
      </p:sp>
      <p:sp>
        <p:nvSpPr>
          <p:cNvPr id="14" name="TextBox 13">
            <a:extLst>
              <a:ext uri="{FF2B5EF4-FFF2-40B4-BE49-F238E27FC236}">
                <a16:creationId xmlns:a16="http://schemas.microsoft.com/office/drawing/2014/main" id="{5356DA5E-F4E2-4CFF-8DAF-54ACCB615542}"/>
              </a:ext>
            </a:extLst>
          </p:cNvPr>
          <p:cNvSpPr txBox="1"/>
          <p:nvPr/>
        </p:nvSpPr>
        <p:spPr>
          <a:xfrm>
            <a:off x="1438318" y="4488735"/>
            <a:ext cx="9315363" cy="707886"/>
          </a:xfrm>
          <a:prstGeom prst="rect">
            <a:avLst/>
          </a:prstGeom>
          <a:noFill/>
        </p:spPr>
        <p:txBody>
          <a:bodyPr wrap="square" rtlCol="0">
            <a:spAutoFit/>
          </a:bodyPr>
          <a:lstStyle/>
          <a:p>
            <a:pPr algn="ctr"/>
            <a:r>
              <a:rPr lang="en-US" sz="4000" dirty="0">
                <a:solidFill>
                  <a:schemeClr val="bg1"/>
                </a:solidFill>
                <a:latin typeface="Kamerik205 8" panose="020B0803030600020004" pitchFamily="34" charset="0"/>
              </a:rPr>
              <a:t>B2B Integration</a:t>
            </a:r>
          </a:p>
        </p:txBody>
      </p:sp>
      <p:grpSp>
        <p:nvGrpSpPr>
          <p:cNvPr id="21" name="Group 20">
            <a:extLst>
              <a:ext uri="{FF2B5EF4-FFF2-40B4-BE49-F238E27FC236}">
                <a16:creationId xmlns:a16="http://schemas.microsoft.com/office/drawing/2014/main" id="{9AA5CAF3-8C52-4AA8-8975-59C6F4521DBB}"/>
              </a:ext>
            </a:extLst>
          </p:cNvPr>
          <p:cNvGrpSpPr/>
          <p:nvPr/>
        </p:nvGrpSpPr>
        <p:grpSpPr>
          <a:xfrm>
            <a:off x="330200" y="1690688"/>
            <a:ext cx="2451100" cy="2003399"/>
            <a:chOff x="330200" y="1690688"/>
            <a:chExt cx="2451100" cy="2003399"/>
          </a:xfrm>
        </p:grpSpPr>
        <p:pic>
          <p:nvPicPr>
            <p:cNvPr id="22" name="Picture 21">
              <a:extLst>
                <a:ext uri="{FF2B5EF4-FFF2-40B4-BE49-F238E27FC236}">
                  <a16:creationId xmlns:a16="http://schemas.microsoft.com/office/drawing/2014/main" id="{DCF2820D-CC54-44F0-A45E-03C0656D32EA}"/>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0200" y="1690688"/>
              <a:ext cx="2451100" cy="1634067"/>
            </a:xfrm>
            <a:prstGeom prst="rect">
              <a:avLst/>
            </a:prstGeom>
          </p:spPr>
        </p:pic>
        <p:sp>
          <p:nvSpPr>
            <p:cNvPr id="23" name="TextBox 22">
              <a:extLst>
                <a:ext uri="{FF2B5EF4-FFF2-40B4-BE49-F238E27FC236}">
                  <a16:creationId xmlns:a16="http://schemas.microsoft.com/office/drawing/2014/main" id="{FAF88848-D673-413A-8268-F43C0C911182}"/>
                </a:ext>
              </a:extLst>
            </p:cNvPr>
            <p:cNvSpPr txBox="1"/>
            <p:nvPr/>
          </p:nvSpPr>
          <p:spPr>
            <a:xfrm>
              <a:off x="734709" y="3324755"/>
              <a:ext cx="1645919" cy="369332"/>
            </a:xfrm>
            <a:prstGeom prst="rect">
              <a:avLst/>
            </a:prstGeom>
            <a:noFill/>
          </p:spPr>
          <p:txBody>
            <a:bodyPr wrap="square" rtlCol="0">
              <a:spAutoFit/>
            </a:bodyPr>
            <a:lstStyle/>
            <a:p>
              <a:r>
                <a:rPr lang="en-US" dirty="0">
                  <a:solidFill>
                    <a:schemeClr val="bg1"/>
                  </a:solidFill>
                </a:rPr>
                <a:t>API Integration</a:t>
              </a:r>
            </a:p>
          </p:txBody>
        </p:sp>
      </p:grpSp>
      <p:grpSp>
        <p:nvGrpSpPr>
          <p:cNvPr id="24" name="Group 23">
            <a:extLst>
              <a:ext uri="{FF2B5EF4-FFF2-40B4-BE49-F238E27FC236}">
                <a16:creationId xmlns:a16="http://schemas.microsoft.com/office/drawing/2014/main" id="{64CEA9A2-96E0-4CDD-B1D7-7B173054888B}"/>
              </a:ext>
            </a:extLst>
          </p:cNvPr>
          <p:cNvGrpSpPr/>
          <p:nvPr/>
        </p:nvGrpSpPr>
        <p:grpSpPr>
          <a:xfrm>
            <a:off x="3075817" y="1690688"/>
            <a:ext cx="2105783" cy="2280398"/>
            <a:chOff x="3075817" y="1690688"/>
            <a:chExt cx="2105783" cy="2280398"/>
          </a:xfrm>
        </p:grpSpPr>
        <p:pic>
          <p:nvPicPr>
            <p:cNvPr id="25" name="Picture 24">
              <a:extLst>
                <a:ext uri="{FF2B5EF4-FFF2-40B4-BE49-F238E27FC236}">
                  <a16:creationId xmlns:a16="http://schemas.microsoft.com/office/drawing/2014/main" id="{78DA7059-2B8B-4B23-958F-70ED29CB83C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075817" y="1690688"/>
              <a:ext cx="2105783" cy="1638224"/>
            </a:xfrm>
            <a:prstGeom prst="rect">
              <a:avLst/>
            </a:prstGeom>
          </p:spPr>
        </p:pic>
        <p:sp>
          <p:nvSpPr>
            <p:cNvPr id="26" name="TextBox 25">
              <a:extLst>
                <a:ext uri="{FF2B5EF4-FFF2-40B4-BE49-F238E27FC236}">
                  <a16:creationId xmlns:a16="http://schemas.microsoft.com/office/drawing/2014/main" id="{684CF0BC-BFAA-4087-9068-0CA0D1AF72B8}"/>
                </a:ext>
              </a:extLst>
            </p:cNvPr>
            <p:cNvSpPr txBox="1"/>
            <p:nvPr/>
          </p:nvSpPr>
          <p:spPr>
            <a:xfrm>
              <a:off x="3075817" y="3324755"/>
              <a:ext cx="2105781" cy="646331"/>
            </a:xfrm>
            <a:prstGeom prst="rect">
              <a:avLst/>
            </a:prstGeom>
            <a:noFill/>
          </p:spPr>
          <p:txBody>
            <a:bodyPr wrap="square" rtlCol="0">
              <a:spAutoFit/>
            </a:bodyPr>
            <a:lstStyle/>
            <a:p>
              <a:pPr algn="ctr"/>
              <a:r>
                <a:rPr lang="en-US" dirty="0">
                  <a:solidFill>
                    <a:schemeClr val="bg1"/>
                  </a:solidFill>
                </a:rPr>
                <a:t>Multi-Channel</a:t>
              </a:r>
            </a:p>
            <a:p>
              <a:pPr algn="ctr"/>
              <a:r>
                <a:rPr lang="en-US" dirty="0">
                  <a:solidFill>
                    <a:schemeClr val="bg1"/>
                  </a:solidFill>
                </a:rPr>
                <a:t>User Experiences</a:t>
              </a:r>
            </a:p>
          </p:txBody>
        </p:sp>
      </p:grpSp>
      <p:grpSp>
        <p:nvGrpSpPr>
          <p:cNvPr id="27" name="Group 26">
            <a:extLst>
              <a:ext uri="{FF2B5EF4-FFF2-40B4-BE49-F238E27FC236}">
                <a16:creationId xmlns:a16="http://schemas.microsoft.com/office/drawing/2014/main" id="{A628A512-5C31-4BC8-94F6-F8FABE4092C0}"/>
              </a:ext>
            </a:extLst>
          </p:cNvPr>
          <p:cNvGrpSpPr/>
          <p:nvPr/>
        </p:nvGrpSpPr>
        <p:grpSpPr>
          <a:xfrm>
            <a:off x="5476115" y="1690688"/>
            <a:ext cx="2178757" cy="2003398"/>
            <a:chOff x="5476115" y="1690688"/>
            <a:chExt cx="2178757" cy="2003398"/>
          </a:xfrm>
        </p:grpSpPr>
        <p:pic>
          <p:nvPicPr>
            <p:cNvPr id="28" name="Picture 27">
              <a:extLst>
                <a:ext uri="{FF2B5EF4-FFF2-40B4-BE49-F238E27FC236}">
                  <a16:creationId xmlns:a16="http://schemas.microsoft.com/office/drawing/2014/main" id="{792261DF-3A5E-4C6B-9574-7E87987FCE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6117" y="1690688"/>
              <a:ext cx="2178755" cy="1634067"/>
            </a:xfrm>
            <a:prstGeom prst="rect">
              <a:avLst/>
            </a:prstGeom>
          </p:spPr>
        </p:pic>
        <p:sp>
          <p:nvSpPr>
            <p:cNvPr id="29" name="TextBox 28">
              <a:extLst>
                <a:ext uri="{FF2B5EF4-FFF2-40B4-BE49-F238E27FC236}">
                  <a16:creationId xmlns:a16="http://schemas.microsoft.com/office/drawing/2014/main" id="{FE0EDB12-268E-45E5-8360-A464D8ADF5F1}"/>
                </a:ext>
              </a:extLst>
            </p:cNvPr>
            <p:cNvSpPr txBox="1"/>
            <p:nvPr/>
          </p:nvSpPr>
          <p:spPr>
            <a:xfrm>
              <a:off x="5476115" y="3324754"/>
              <a:ext cx="2105781" cy="369332"/>
            </a:xfrm>
            <a:prstGeom prst="rect">
              <a:avLst/>
            </a:prstGeom>
            <a:noFill/>
          </p:spPr>
          <p:txBody>
            <a:bodyPr wrap="square" rtlCol="0">
              <a:spAutoFit/>
            </a:bodyPr>
            <a:lstStyle/>
            <a:p>
              <a:pPr algn="ctr"/>
              <a:r>
                <a:rPr lang="en-US" dirty="0">
                  <a:solidFill>
                    <a:schemeClr val="bg1"/>
                  </a:solidFill>
                </a:rPr>
                <a:t>B2B Integration</a:t>
              </a:r>
            </a:p>
          </p:txBody>
        </p:sp>
      </p:grpSp>
      <p:grpSp>
        <p:nvGrpSpPr>
          <p:cNvPr id="30" name="Group 29">
            <a:extLst>
              <a:ext uri="{FF2B5EF4-FFF2-40B4-BE49-F238E27FC236}">
                <a16:creationId xmlns:a16="http://schemas.microsoft.com/office/drawing/2014/main" id="{E840BAF0-BCA7-4BBE-A46E-85D63D85754E}"/>
              </a:ext>
            </a:extLst>
          </p:cNvPr>
          <p:cNvGrpSpPr/>
          <p:nvPr/>
        </p:nvGrpSpPr>
        <p:grpSpPr>
          <a:xfrm>
            <a:off x="7633486" y="1693631"/>
            <a:ext cx="2105781" cy="2020124"/>
            <a:chOff x="7633486" y="1693631"/>
            <a:chExt cx="2105781" cy="2020124"/>
          </a:xfrm>
        </p:grpSpPr>
        <p:pic>
          <p:nvPicPr>
            <p:cNvPr id="31" name="Picture 30">
              <a:extLst>
                <a:ext uri="{FF2B5EF4-FFF2-40B4-BE49-F238E27FC236}">
                  <a16:creationId xmlns:a16="http://schemas.microsoft.com/office/drawing/2014/main" id="{F63AE990-32E0-4BB5-A055-FCB5FC105676}"/>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949389" y="1693631"/>
              <a:ext cx="1482752" cy="1631124"/>
            </a:xfrm>
            <a:prstGeom prst="rect">
              <a:avLst/>
            </a:prstGeom>
          </p:spPr>
        </p:pic>
        <p:sp>
          <p:nvSpPr>
            <p:cNvPr id="32" name="TextBox 31">
              <a:extLst>
                <a:ext uri="{FF2B5EF4-FFF2-40B4-BE49-F238E27FC236}">
                  <a16:creationId xmlns:a16="http://schemas.microsoft.com/office/drawing/2014/main" id="{5FE33EE5-0E8F-4A60-A283-7ADE2DBD387E}"/>
                </a:ext>
              </a:extLst>
            </p:cNvPr>
            <p:cNvSpPr txBox="1"/>
            <p:nvPr/>
          </p:nvSpPr>
          <p:spPr>
            <a:xfrm>
              <a:off x="7633486" y="3344423"/>
              <a:ext cx="2105781" cy="369332"/>
            </a:xfrm>
            <a:prstGeom prst="rect">
              <a:avLst/>
            </a:prstGeom>
            <a:noFill/>
          </p:spPr>
          <p:txBody>
            <a:bodyPr wrap="square" rtlCol="0">
              <a:spAutoFit/>
            </a:bodyPr>
            <a:lstStyle/>
            <a:p>
              <a:pPr algn="ctr"/>
              <a:r>
                <a:rPr lang="en-US" dirty="0">
                  <a:solidFill>
                    <a:schemeClr val="bg1"/>
                  </a:solidFill>
                </a:rPr>
                <a:t>Data as a Service</a:t>
              </a:r>
            </a:p>
          </p:txBody>
        </p:sp>
      </p:grpSp>
      <p:grpSp>
        <p:nvGrpSpPr>
          <p:cNvPr id="33" name="Group 32">
            <a:extLst>
              <a:ext uri="{FF2B5EF4-FFF2-40B4-BE49-F238E27FC236}">
                <a16:creationId xmlns:a16="http://schemas.microsoft.com/office/drawing/2014/main" id="{A3648CFF-FCC9-4DA1-8973-68E33F848379}"/>
              </a:ext>
            </a:extLst>
          </p:cNvPr>
          <p:cNvGrpSpPr/>
          <p:nvPr/>
        </p:nvGrpSpPr>
        <p:grpSpPr>
          <a:xfrm>
            <a:off x="9515389" y="1690688"/>
            <a:ext cx="2105781" cy="2300066"/>
            <a:chOff x="9515389" y="1690688"/>
            <a:chExt cx="2105781" cy="2300066"/>
          </a:xfrm>
        </p:grpSpPr>
        <p:pic>
          <p:nvPicPr>
            <p:cNvPr id="34" name="Picture 33">
              <a:extLst>
                <a:ext uri="{FF2B5EF4-FFF2-40B4-BE49-F238E27FC236}">
                  <a16:creationId xmlns:a16="http://schemas.microsoft.com/office/drawing/2014/main" id="{18DFC568-86C2-4889-9E83-0B7FC48824F1}"/>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726659" y="1690688"/>
              <a:ext cx="1683242" cy="1638224"/>
            </a:xfrm>
            <a:prstGeom prst="rect">
              <a:avLst/>
            </a:prstGeom>
          </p:spPr>
        </p:pic>
        <p:sp>
          <p:nvSpPr>
            <p:cNvPr id="35" name="TextBox 34">
              <a:extLst>
                <a:ext uri="{FF2B5EF4-FFF2-40B4-BE49-F238E27FC236}">
                  <a16:creationId xmlns:a16="http://schemas.microsoft.com/office/drawing/2014/main" id="{40628E81-4B2E-466B-87ED-219B0173AA0C}"/>
                </a:ext>
              </a:extLst>
            </p:cNvPr>
            <p:cNvSpPr txBox="1"/>
            <p:nvPr/>
          </p:nvSpPr>
          <p:spPr>
            <a:xfrm>
              <a:off x="9515389" y="3344423"/>
              <a:ext cx="2105781" cy="646331"/>
            </a:xfrm>
            <a:prstGeom prst="rect">
              <a:avLst/>
            </a:prstGeom>
            <a:noFill/>
          </p:spPr>
          <p:txBody>
            <a:bodyPr wrap="square" rtlCol="0">
              <a:spAutoFit/>
            </a:bodyPr>
            <a:lstStyle/>
            <a:p>
              <a:pPr algn="ctr"/>
              <a:r>
                <a:rPr lang="en-US" dirty="0">
                  <a:solidFill>
                    <a:schemeClr val="bg1"/>
                  </a:solidFill>
                </a:rPr>
                <a:t>Unlocking</a:t>
              </a:r>
            </a:p>
            <a:p>
              <a:pPr algn="ctr"/>
              <a:r>
                <a:rPr lang="en-US" dirty="0">
                  <a:solidFill>
                    <a:schemeClr val="bg1"/>
                  </a:solidFill>
                </a:rPr>
                <a:t>Legacy Assets</a:t>
              </a:r>
            </a:p>
          </p:txBody>
        </p:sp>
      </p:grpSp>
    </p:spTree>
    <p:extLst>
      <p:ext uri="{BB962C8B-B14F-4D97-AF65-F5344CB8AC3E}">
        <p14:creationId xmlns:p14="http://schemas.microsoft.com/office/powerpoint/2010/main" val="36208938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771CC-5910-4078-94A9-AD90ACDACC7D}"/>
              </a:ext>
            </a:extLst>
          </p:cNvPr>
          <p:cNvSpPr>
            <a:spLocks noGrp="1"/>
          </p:cNvSpPr>
          <p:nvPr>
            <p:ph type="title"/>
          </p:nvPr>
        </p:nvSpPr>
        <p:spPr/>
        <p:txBody>
          <a:bodyPr/>
          <a:lstStyle/>
          <a:p>
            <a:r>
              <a:rPr lang="en-US" dirty="0"/>
              <a:t>API Management Use Cases</a:t>
            </a:r>
          </a:p>
        </p:txBody>
      </p:sp>
      <p:sp>
        <p:nvSpPr>
          <p:cNvPr id="14" name="TextBox 13">
            <a:extLst>
              <a:ext uri="{FF2B5EF4-FFF2-40B4-BE49-F238E27FC236}">
                <a16:creationId xmlns:a16="http://schemas.microsoft.com/office/drawing/2014/main" id="{5356DA5E-F4E2-4CFF-8DAF-54ACCB615542}"/>
              </a:ext>
            </a:extLst>
          </p:cNvPr>
          <p:cNvSpPr txBox="1"/>
          <p:nvPr/>
        </p:nvSpPr>
        <p:spPr>
          <a:xfrm>
            <a:off x="1438318" y="4488735"/>
            <a:ext cx="9315363" cy="707886"/>
          </a:xfrm>
          <a:prstGeom prst="rect">
            <a:avLst/>
          </a:prstGeom>
          <a:noFill/>
        </p:spPr>
        <p:txBody>
          <a:bodyPr wrap="square" rtlCol="0">
            <a:spAutoFit/>
          </a:bodyPr>
          <a:lstStyle/>
          <a:p>
            <a:pPr algn="ctr"/>
            <a:r>
              <a:rPr lang="en-US" sz="4000" dirty="0">
                <a:solidFill>
                  <a:schemeClr val="bg1"/>
                </a:solidFill>
                <a:latin typeface="Kamerik205 8" panose="020B0803030600020004" pitchFamily="34" charset="0"/>
              </a:rPr>
              <a:t>Data as a Service</a:t>
            </a:r>
          </a:p>
        </p:txBody>
      </p:sp>
      <p:grpSp>
        <p:nvGrpSpPr>
          <p:cNvPr id="21" name="Group 20">
            <a:extLst>
              <a:ext uri="{FF2B5EF4-FFF2-40B4-BE49-F238E27FC236}">
                <a16:creationId xmlns:a16="http://schemas.microsoft.com/office/drawing/2014/main" id="{9AA5CAF3-8C52-4AA8-8975-59C6F4521DBB}"/>
              </a:ext>
            </a:extLst>
          </p:cNvPr>
          <p:cNvGrpSpPr/>
          <p:nvPr/>
        </p:nvGrpSpPr>
        <p:grpSpPr>
          <a:xfrm>
            <a:off x="330200" y="1690688"/>
            <a:ext cx="2451100" cy="2003399"/>
            <a:chOff x="330200" y="1690688"/>
            <a:chExt cx="2451100" cy="2003399"/>
          </a:xfrm>
        </p:grpSpPr>
        <p:pic>
          <p:nvPicPr>
            <p:cNvPr id="22" name="Picture 21">
              <a:extLst>
                <a:ext uri="{FF2B5EF4-FFF2-40B4-BE49-F238E27FC236}">
                  <a16:creationId xmlns:a16="http://schemas.microsoft.com/office/drawing/2014/main" id="{DCF2820D-CC54-44F0-A45E-03C0656D32EA}"/>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0200" y="1690688"/>
              <a:ext cx="2451100" cy="1634067"/>
            </a:xfrm>
            <a:prstGeom prst="rect">
              <a:avLst/>
            </a:prstGeom>
          </p:spPr>
        </p:pic>
        <p:sp>
          <p:nvSpPr>
            <p:cNvPr id="23" name="TextBox 22">
              <a:extLst>
                <a:ext uri="{FF2B5EF4-FFF2-40B4-BE49-F238E27FC236}">
                  <a16:creationId xmlns:a16="http://schemas.microsoft.com/office/drawing/2014/main" id="{FAF88848-D673-413A-8268-F43C0C911182}"/>
                </a:ext>
              </a:extLst>
            </p:cNvPr>
            <p:cNvSpPr txBox="1"/>
            <p:nvPr/>
          </p:nvSpPr>
          <p:spPr>
            <a:xfrm>
              <a:off x="734709" y="3324755"/>
              <a:ext cx="1645919" cy="369332"/>
            </a:xfrm>
            <a:prstGeom prst="rect">
              <a:avLst/>
            </a:prstGeom>
            <a:noFill/>
          </p:spPr>
          <p:txBody>
            <a:bodyPr wrap="square" rtlCol="0">
              <a:spAutoFit/>
            </a:bodyPr>
            <a:lstStyle/>
            <a:p>
              <a:r>
                <a:rPr lang="en-US" dirty="0">
                  <a:solidFill>
                    <a:schemeClr val="bg1"/>
                  </a:solidFill>
                </a:rPr>
                <a:t>API Integration</a:t>
              </a:r>
            </a:p>
          </p:txBody>
        </p:sp>
      </p:grpSp>
      <p:grpSp>
        <p:nvGrpSpPr>
          <p:cNvPr id="24" name="Group 23">
            <a:extLst>
              <a:ext uri="{FF2B5EF4-FFF2-40B4-BE49-F238E27FC236}">
                <a16:creationId xmlns:a16="http://schemas.microsoft.com/office/drawing/2014/main" id="{64CEA9A2-96E0-4CDD-B1D7-7B173054888B}"/>
              </a:ext>
            </a:extLst>
          </p:cNvPr>
          <p:cNvGrpSpPr/>
          <p:nvPr/>
        </p:nvGrpSpPr>
        <p:grpSpPr>
          <a:xfrm>
            <a:off x="3075817" y="1690688"/>
            <a:ext cx="2105783" cy="2280398"/>
            <a:chOff x="3075817" y="1690688"/>
            <a:chExt cx="2105783" cy="2280398"/>
          </a:xfrm>
        </p:grpSpPr>
        <p:pic>
          <p:nvPicPr>
            <p:cNvPr id="25" name="Picture 24">
              <a:extLst>
                <a:ext uri="{FF2B5EF4-FFF2-40B4-BE49-F238E27FC236}">
                  <a16:creationId xmlns:a16="http://schemas.microsoft.com/office/drawing/2014/main" id="{78DA7059-2B8B-4B23-958F-70ED29CB83C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075817" y="1690688"/>
              <a:ext cx="2105783" cy="1638224"/>
            </a:xfrm>
            <a:prstGeom prst="rect">
              <a:avLst/>
            </a:prstGeom>
          </p:spPr>
        </p:pic>
        <p:sp>
          <p:nvSpPr>
            <p:cNvPr id="26" name="TextBox 25">
              <a:extLst>
                <a:ext uri="{FF2B5EF4-FFF2-40B4-BE49-F238E27FC236}">
                  <a16:creationId xmlns:a16="http://schemas.microsoft.com/office/drawing/2014/main" id="{684CF0BC-BFAA-4087-9068-0CA0D1AF72B8}"/>
                </a:ext>
              </a:extLst>
            </p:cNvPr>
            <p:cNvSpPr txBox="1"/>
            <p:nvPr/>
          </p:nvSpPr>
          <p:spPr>
            <a:xfrm>
              <a:off x="3075817" y="3324755"/>
              <a:ext cx="2105781" cy="646331"/>
            </a:xfrm>
            <a:prstGeom prst="rect">
              <a:avLst/>
            </a:prstGeom>
            <a:noFill/>
          </p:spPr>
          <p:txBody>
            <a:bodyPr wrap="square" rtlCol="0">
              <a:spAutoFit/>
            </a:bodyPr>
            <a:lstStyle/>
            <a:p>
              <a:pPr algn="ctr"/>
              <a:r>
                <a:rPr lang="en-US" dirty="0">
                  <a:solidFill>
                    <a:schemeClr val="bg1"/>
                  </a:solidFill>
                </a:rPr>
                <a:t>Multi-Channel</a:t>
              </a:r>
            </a:p>
            <a:p>
              <a:pPr algn="ctr"/>
              <a:r>
                <a:rPr lang="en-US" dirty="0">
                  <a:solidFill>
                    <a:schemeClr val="bg1"/>
                  </a:solidFill>
                </a:rPr>
                <a:t>User Experiences</a:t>
              </a:r>
            </a:p>
          </p:txBody>
        </p:sp>
      </p:grpSp>
      <p:grpSp>
        <p:nvGrpSpPr>
          <p:cNvPr id="27" name="Group 26">
            <a:extLst>
              <a:ext uri="{FF2B5EF4-FFF2-40B4-BE49-F238E27FC236}">
                <a16:creationId xmlns:a16="http://schemas.microsoft.com/office/drawing/2014/main" id="{A628A512-5C31-4BC8-94F6-F8FABE4092C0}"/>
              </a:ext>
            </a:extLst>
          </p:cNvPr>
          <p:cNvGrpSpPr/>
          <p:nvPr/>
        </p:nvGrpSpPr>
        <p:grpSpPr>
          <a:xfrm>
            <a:off x="5476115" y="1690688"/>
            <a:ext cx="2178757" cy="2003398"/>
            <a:chOff x="5476115" y="1690688"/>
            <a:chExt cx="2178757" cy="2003398"/>
          </a:xfrm>
        </p:grpSpPr>
        <p:pic>
          <p:nvPicPr>
            <p:cNvPr id="28" name="Picture 27">
              <a:extLst>
                <a:ext uri="{FF2B5EF4-FFF2-40B4-BE49-F238E27FC236}">
                  <a16:creationId xmlns:a16="http://schemas.microsoft.com/office/drawing/2014/main" id="{792261DF-3A5E-4C6B-9574-7E87987FCE10}"/>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76117" y="1690688"/>
              <a:ext cx="2178755" cy="1634067"/>
            </a:xfrm>
            <a:prstGeom prst="rect">
              <a:avLst/>
            </a:prstGeom>
          </p:spPr>
        </p:pic>
        <p:sp>
          <p:nvSpPr>
            <p:cNvPr id="29" name="TextBox 28">
              <a:extLst>
                <a:ext uri="{FF2B5EF4-FFF2-40B4-BE49-F238E27FC236}">
                  <a16:creationId xmlns:a16="http://schemas.microsoft.com/office/drawing/2014/main" id="{FE0EDB12-268E-45E5-8360-A464D8ADF5F1}"/>
                </a:ext>
              </a:extLst>
            </p:cNvPr>
            <p:cNvSpPr txBox="1"/>
            <p:nvPr/>
          </p:nvSpPr>
          <p:spPr>
            <a:xfrm>
              <a:off x="5476115" y="3324754"/>
              <a:ext cx="2105781" cy="369332"/>
            </a:xfrm>
            <a:prstGeom prst="rect">
              <a:avLst/>
            </a:prstGeom>
            <a:noFill/>
          </p:spPr>
          <p:txBody>
            <a:bodyPr wrap="square" rtlCol="0">
              <a:spAutoFit/>
            </a:bodyPr>
            <a:lstStyle/>
            <a:p>
              <a:pPr algn="ctr"/>
              <a:r>
                <a:rPr lang="en-US" dirty="0">
                  <a:solidFill>
                    <a:schemeClr val="bg1"/>
                  </a:solidFill>
                </a:rPr>
                <a:t>B2B Integration</a:t>
              </a:r>
            </a:p>
          </p:txBody>
        </p:sp>
      </p:grpSp>
      <p:grpSp>
        <p:nvGrpSpPr>
          <p:cNvPr id="30" name="Group 29">
            <a:extLst>
              <a:ext uri="{FF2B5EF4-FFF2-40B4-BE49-F238E27FC236}">
                <a16:creationId xmlns:a16="http://schemas.microsoft.com/office/drawing/2014/main" id="{E840BAF0-BCA7-4BBE-A46E-85D63D85754E}"/>
              </a:ext>
            </a:extLst>
          </p:cNvPr>
          <p:cNvGrpSpPr/>
          <p:nvPr/>
        </p:nvGrpSpPr>
        <p:grpSpPr>
          <a:xfrm>
            <a:off x="7633486" y="1693631"/>
            <a:ext cx="2105781" cy="2020124"/>
            <a:chOff x="7633486" y="1693631"/>
            <a:chExt cx="2105781" cy="2020124"/>
          </a:xfrm>
        </p:grpSpPr>
        <p:pic>
          <p:nvPicPr>
            <p:cNvPr id="31" name="Picture 30">
              <a:extLst>
                <a:ext uri="{FF2B5EF4-FFF2-40B4-BE49-F238E27FC236}">
                  <a16:creationId xmlns:a16="http://schemas.microsoft.com/office/drawing/2014/main" id="{F63AE990-32E0-4BB5-A055-FCB5FC1056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9389" y="1693631"/>
              <a:ext cx="1482752" cy="1631124"/>
            </a:xfrm>
            <a:prstGeom prst="rect">
              <a:avLst/>
            </a:prstGeom>
          </p:spPr>
        </p:pic>
        <p:sp>
          <p:nvSpPr>
            <p:cNvPr id="32" name="TextBox 31">
              <a:extLst>
                <a:ext uri="{FF2B5EF4-FFF2-40B4-BE49-F238E27FC236}">
                  <a16:creationId xmlns:a16="http://schemas.microsoft.com/office/drawing/2014/main" id="{5FE33EE5-0E8F-4A60-A283-7ADE2DBD387E}"/>
                </a:ext>
              </a:extLst>
            </p:cNvPr>
            <p:cNvSpPr txBox="1"/>
            <p:nvPr/>
          </p:nvSpPr>
          <p:spPr>
            <a:xfrm>
              <a:off x="7633486" y="3344423"/>
              <a:ext cx="2105781" cy="369332"/>
            </a:xfrm>
            <a:prstGeom prst="rect">
              <a:avLst/>
            </a:prstGeom>
            <a:noFill/>
          </p:spPr>
          <p:txBody>
            <a:bodyPr wrap="square" rtlCol="0">
              <a:spAutoFit/>
            </a:bodyPr>
            <a:lstStyle/>
            <a:p>
              <a:pPr algn="ctr"/>
              <a:r>
                <a:rPr lang="en-US" dirty="0">
                  <a:solidFill>
                    <a:schemeClr val="bg1"/>
                  </a:solidFill>
                </a:rPr>
                <a:t>Data as a Service</a:t>
              </a:r>
            </a:p>
          </p:txBody>
        </p:sp>
      </p:grpSp>
      <p:grpSp>
        <p:nvGrpSpPr>
          <p:cNvPr id="33" name="Group 32">
            <a:extLst>
              <a:ext uri="{FF2B5EF4-FFF2-40B4-BE49-F238E27FC236}">
                <a16:creationId xmlns:a16="http://schemas.microsoft.com/office/drawing/2014/main" id="{A3648CFF-FCC9-4DA1-8973-68E33F848379}"/>
              </a:ext>
            </a:extLst>
          </p:cNvPr>
          <p:cNvGrpSpPr/>
          <p:nvPr/>
        </p:nvGrpSpPr>
        <p:grpSpPr>
          <a:xfrm>
            <a:off x="9515389" y="1690688"/>
            <a:ext cx="2105781" cy="2300066"/>
            <a:chOff x="9515389" y="1690688"/>
            <a:chExt cx="2105781" cy="2300066"/>
          </a:xfrm>
        </p:grpSpPr>
        <p:pic>
          <p:nvPicPr>
            <p:cNvPr id="34" name="Picture 33">
              <a:extLst>
                <a:ext uri="{FF2B5EF4-FFF2-40B4-BE49-F238E27FC236}">
                  <a16:creationId xmlns:a16="http://schemas.microsoft.com/office/drawing/2014/main" id="{18DFC568-86C2-4889-9E83-0B7FC48824F1}"/>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726659" y="1690688"/>
              <a:ext cx="1683242" cy="1638224"/>
            </a:xfrm>
            <a:prstGeom prst="rect">
              <a:avLst/>
            </a:prstGeom>
          </p:spPr>
        </p:pic>
        <p:sp>
          <p:nvSpPr>
            <p:cNvPr id="35" name="TextBox 34">
              <a:extLst>
                <a:ext uri="{FF2B5EF4-FFF2-40B4-BE49-F238E27FC236}">
                  <a16:creationId xmlns:a16="http://schemas.microsoft.com/office/drawing/2014/main" id="{40628E81-4B2E-466B-87ED-219B0173AA0C}"/>
                </a:ext>
              </a:extLst>
            </p:cNvPr>
            <p:cNvSpPr txBox="1"/>
            <p:nvPr/>
          </p:nvSpPr>
          <p:spPr>
            <a:xfrm>
              <a:off x="9515389" y="3344423"/>
              <a:ext cx="2105781" cy="646331"/>
            </a:xfrm>
            <a:prstGeom prst="rect">
              <a:avLst/>
            </a:prstGeom>
            <a:noFill/>
          </p:spPr>
          <p:txBody>
            <a:bodyPr wrap="square" rtlCol="0">
              <a:spAutoFit/>
            </a:bodyPr>
            <a:lstStyle/>
            <a:p>
              <a:pPr algn="ctr"/>
              <a:r>
                <a:rPr lang="en-US" dirty="0">
                  <a:solidFill>
                    <a:schemeClr val="bg1"/>
                  </a:solidFill>
                </a:rPr>
                <a:t>Unlocking</a:t>
              </a:r>
            </a:p>
            <a:p>
              <a:pPr algn="ctr"/>
              <a:r>
                <a:rPr lang="en-US" dirty="0">
                  <a:solidFill>
                    <a:schemeClr val="bg1"/>
                  </a:solidFill>
                </a:rPr>
                <a:t>Legacy Assets</a:t>
              </a:r>
            </a:p>
          </p:txBody>
        </p:sp>
      </p:grpSp>
    </p:spTree>
    <p:extLst>
      <p:ext uri="{BB962C8B-B14F-4D97-AF65-F5344CB8AC3E}">
        <p14:creationId xmlns:p14="http://schemas.microsoft.com/office/powerpoint/2010/main" val="24742165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771CC-5910-4078-94A9-AD90ACDACC7D}"/>
              </a:ext>
            </a:extLst>
          </p:cNvPr>
          <p:cNvSpPr>
            <a:spLocks noGrp="1"/>
          </p:cNvSpPr>
          <p:nvPr>
            <p:ph type="title"/>
          </p:nvPr>
        </p:nvSpPr>
        <p:spPr/>
        <p:txBody>
          <a:bodyPr/>
          <a:lstStyle/>
          <a:p>
            <a:r>
              <a:rPr lang="en-US" dirty="0"/>
              <a:t>API Management Use Cases</a:t>
            </a:r>
          </a:p>
        </p:txBody>
      </p:sp>
      <p:sp>
        <p:nvSpPr>
          <p:cNvPr id="14" name="TextBox 13">
            <a:extLst>
              <a:ext uri="{FF2B5EF4-FFF2-40B4-BE49-F238E27FC236}">
                <a16:creationId xmlns:a16="http://schemas.microsoft.com/office/drawing/2014/main" id="{5356DA5E-F4E2-4CFF-8DAF-54ACCB615542}"/>
              </a:ext>
            </a:extLst>
          </p:cNvPr>
          <p:cNvSpPr txBox="1"/>
          <p:nvPr/>
        </p:nvSpPr>
        <p:spPr>
          <a:xfrm>
            <a:off x="1438318" y="4488735"/>
            <a:ext cx="9315363" cy="707886"/>
          </a:xfrm>
          <a:prstGeom prst="rect">
            <a:avLst/>
          </a:prstGeom>
          <a:noFill/>
        </p:spPr>
        <p:txBody>
          <a:bodyPr wrap="square" rtlCol="0">
            <a:spAutoFit/>
          </a:bodyPr>
          <a:lstStyle/>
          <a:p>
            <a:pPr algn="ctr"/>
            <a:r>
              <a:rPr lang="en-US" sz="4000" dirty="0">
                <a:solidFill>
                  <a:schemeClr val="bg1"/>
                </a:solidFill>
                <a:latin typeface="Kamerik205 8" panose="020B0803030600020004" pitchFamily="34" charset="0"/>
              </a:rPr>
              <a:t>Unlocking Legacy Assets</a:t>
            </a:r>
          </a:p>
        </p:txBody>
      </p:sp>
      <p:grpSp>
        <p:nvGrpSpPr>
          <p:cNvPr id="21" name="Group 20">
            <a:extLst>
              <a:ext uri="{FF2B5EF4-FFF2-40B4-BE49-F238E27FC236}">
                <a16:creationId xmlns:a16="http://schemas.microsoft.com/office/drawing/2014/main" id="{9AA5CAF3-8C52-4AA8-8975-59C6F4521DBB}"/>
              </a:ext>
            </a:extLst>
          </p:cNvPr>
          <p:cNvGrpSpPr/>
          <p:nvPr/>
        </p:nvGrpSpPr>
        <p:grpSpPr>
          <a:xfrm>
            <a:off x="330200" y="1690688"/>
            <a:ext cx="2451100" cy="2003399"/>
            <a:chOff x="330200" y="1690688"/>
            <a:chExt cx="2451100" cy="2003399"/>
          </a:xfrm>
        </p:grpSpPr>
        <p:pic>
          <p:nvPicPr>
            <p:cNvPr id="22" name="Picture 21">
              <a:extLst>
                <a:ext uri="{FF2B5EF4-FFF2-40B4-BE49-F238E27FC236}">
                  <a16:creationId xmlns:a16="http://schemas.microsoft.com/office/drawing/2014/main" id="{DCF2820D-CC54-44F0-A45E-03C0656D32EA}"/>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0200" y="1690688"/>
              <a:ext cx="2451100" cy="1634067"/>
            </a:xfrm>
            <a:prstGeom prst="rect">
              <a:avLst/>
            </a:prstGeom>
          </p:spPr>
        </p:pic>
        <p:sp>
          <p:nvSpPr>
            <p:cNvPr id="23" name="TextBox 22">
              <a:extLst>
                <a:ext uri="{FF2B5EF4-FFF2-40B4-BE49-F238E27FC236}">
                  <a16:creationId xmlns:a16="http://schemas.microsoft.com/office/drawing/2014/main" id="{FAF88848-D673-413A-8268-F43C0C911182}"/>
                </a:ext>
              </a:extLst>
            </p:cNvPr>
            <p:cNvSpPr txBox="1"/>
            <p:nvPr/>
          </p:nvSpPr>
          <p:spPr>
            <a:xfrm>
              <a:off x="734709" y="3324755"/>
              <a:ext cx="1645919" cy="369332"/>
            </a:xfrm>
            <a:prstGeom prst="rect">
              <a:avLst/>
            </a:prstGeom>
            <a:noFill/>
          </p:spPr>
          <p:txBody>
            <a:bodyPr wrap="square" rtlCol="0">
              <a:spAutoFit/>
            </a:bodyPr>
            <a:lstStyle/>
            <a:p>
              <a:r>
                <a:rPr lang="en-US" dirty="0">
                  <a:solidFill>
                    <a:schemeClr val="bg1"/>
                  </a:solidFill>
                </a:rPr>
                <a:t>API Integration</a:t>
              </a:r>
            </a:p>
          </p:txBody>
        </p:sp>
      </p:grpSp>
      <p:grpSp>
        <p:nvGrpSpPr>
          <p:cNvPr id="24" name="Group 23">
            <a:extLst>
              <a:ext uri="{FF2B5EF4-FFF2-40B4-BE49-F238E27FC236}">
                <a16:creationId xmlns:a16="http://schemas.microsoft.com/office/drawing/2014/main" id="{64CEA9A2-96E0-4CDD-B1D7-7B173054888B}"/>
              </a:ext>
            </a:extLst>
          </p:cNvPr>
          <p:cNvGrpSpPr/>
          <p:nvPr/>
        </p:nvGrpSpPr>
        <p:grpSpPr>
          <a:xfrm>
            <a:off x="3075817" y="1690688"/>
            <a:ext cx="2105783" cy="2280398"/>
            <a:chOff x="3075817" y="1690688"/>
            <a:chExt cx="2105783" cy="2280398"/>
          </a:xfrm>
        </p:grpSpPr>
        <p:pic>
          <p:nvPicPr>
            <p:cNvPr id="25" name="Picture 24">
              <a:extLst>
                <a:ext uri="{FF2B5EF4-FFF2-40B4-BE49-F238E27FC236}">
                  <a16:creationId xmlns:a16="http://schemas.microsoft.com/office/drawing/2014/main" id="{78DA7059-2B8B-4B23-958F-70ED29CB83C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075817" y="1690688"/>
              <a:ext cx="2105783" cy="1638224"/>
            </a:xfrm>
            <a:prstGeom prst="rect">
              <a:avLst/>
            </a:prstGeom>
          </p:spPr>
        </p:pic>
        <p:sp>
          <p:nvSpPr>
            <p:cNvPr id="26" name="TextBox 25">
              <a:extLst>
                <a:ext uri="{FF2B5EF4-FFF2-40B4-BE49-F238E27FC236}">
                  <a16:creationId xmlns:a16="http://schemas.microsoft.com/office/drawing/2014/main" id="{684CF0BC-BFAA-4087-9068-0CA0D1AF72B8}"/>
                </a:ext>
              </a:extLst>
            </p:cNvPr>
            <p:cNvSpPr txBox="1"/>
            <p:nvPr/>
          </p:nvSpPr>
          <p:spPr>
            <a:xfrm>
              <a:off x="3075817" y="3324755"/>
              <a:ext cx="2105781" cy="646331"/>
            </a:xfrm>
            <a:prstGeom prst="rect">
              <a:avLst/>
            </a:prstGeom>
            <a:noFill/>
          </p:spPr>
          <p:txBody>
            <a:bodyPr wrap="square" rtlCol="0">
              <a:spAutoFit/>
            </a:bodyPr>
            <a:lstStyle/>
            <a:p>
              <a:pPr algn="ctr"/>
              <a:r>
                <a:rPr lang="en-US" dirty="0">
                  <a:solidFill>
                    <a:schemeClr val="bg1"/>
                  </a:solidFill>
                </a:rPr>
                <a:t>Multi-Channel</a:t>
              </a:r>
            </a:p>
            <a:p>
              <a:pPr algn="ctr"/>
              <a:r>
                <a:rPr lang="en-US" dirty="0">
                  <a:solidFill>
                    <a:schemeClr val="bg1"/>
                  </a:solidFill>
                </a:rPr>
                <a:t>User Experiences</a:t>
              </a:r>
            </a:p>
          </p:txBody>
        </p:sp>
      </p:grpSp>
      <p:grpSp>
        <p:nvGrpSpPr>
          <p:cNvPr id="27" name="Group 26">
            <a:extLst>
              <a:ext uri="{FF2B5EF4-FFF2-40B4-BE49-F238E27FC236}">
                <a16:creationId xmlns:a16="http://schemas.microsoft.com/office/drawing/2014/main" id="{A628A512-5C31-4BC8-94F6-F8FABE4092C0}"/>
              </a:ext>
            </a:extLst>
          </p:cNvPr>
          <p:cNvGrpSpPr/>
          <p:nvPr/>
        </p:nvGrpSpPr>
        <p:grpSpPr>
          <a:xfrm>
            <a:off x="5476115" y="1690688"/>
            <a:ext cx="2178757" cy="2003398"/>
            <a:chOff x="5476115" y="1690688"/>
            <a:chExt cx="2178757" cy="2003398"/>
          </a:xfrm>
        </p:grpSpPr>
        <p:pic>
          <p:nvPicPr>
            <p:cNvPr id="28" name="Picture 27">
              <a:extLst>
                <a:ext uri="{FF2B5EF4-FFF2-40B4-BE49-F238E27FC236}">
                  <a16:creationId xmlns:a16="http://schemas.microsoft.com/office/drawing/2014/main" id="{792261DF-3A5E-4C6B-9574-7E87987FCE10}"/>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76117" y="1690688"/>
              <a:ext cx="2178755" cy="1634067"/>
            </a:xfrm>
            <a:prstGeom prst="rect">
              <a:avLst/>
            </a:prstGeom>
          </p:spPr>
        </p:pic>
        <p:sp>
          <p:nvSpPr>
            <p:cNvPr id="29" name="TextBox 28">
              <a:extLst>
                <a:ext uri="{FF2B5EF4-FFF2-40B4-BE49-F238E27FC236}">
                  <a16:creationId xmlns:a16="http://schemas.microsoft.com/office/drawing/2014/main" id="{FE0EDB12-268E-45E5-8360-A464D8ADF5F1}"/>
                </a:ext>
              </a:extLst>
            </p:cNvPr>
            <p:cNvSpPr txBox="1"/>
            <p:nvPr/>
          </p:nvSpPr>
          <p:spPr>
            <a:xfrm>
              <a:off x="5476115" y="3324754"/>
              <a:ext cx="2105781" cy="369332"/>
            </a:xfrm>
            <a:prstGeom prst="rect">
              <a:avLst/>
            </a:prstGeom>
            <a:noFill/>
          </p:spPr>
          <p:txBody>
            <a:bodyPr wrap="square" rtlCol="0">
              <a:spAutoFit/>
            </a:bodyPr>
            <a:lstStyle/>
            <a:p>
              <a:pPr algn="ctr"/>
              <a:r>
                <a:rPr lang="en-US" dirty="0">
                  <a:solidFill>
                    <a:schemeClr val="bg1"/>
                  </a:solidFill>
                </a:rPr>
                <a:t>B2B Integration</a:t>
              </a:r>
            </a:p>
          </p:txBody>
        </p:sp>
      </p:grpSp>
      <p:grpSp>
        <p:nvGrpSpPr>
          <p:cNvPr id="30" name="Group 29">
            <a:extLst>
              <a:ext uri="{FF2B5EF4-FFF2-40B4-BE49-F238E27FC236}">
                <a16:creationId xmlns:a16="http://schemas.microsoft.com/office/drawing/2014/main" id="{E840BAF0-BCA7-4BBE-A46E-85D63D85754E}"/>
              </a:ext>
            </a:extLst>
          </p:cNvPr>
          <p:cNvGrpSpPr/>
          <p:nvPr/>
        </p:nvGrpSpPr>
        <p:grpSpPr>
          <a:xfrm>
            <a:off x="7633486" y="1693631"/>
            <a:ext cx="2105781" cy="2020124"/>
            <a:chOff x="7633486" y="1693631"/>
            <a:chExt cx="2105781" cy="2020124"/>
          </a:xfrm>
        </p:grpSpPr>
        <p:pic>
          <p:nvPicPr>
            <p:cNvPr id="31" name="Picture 30">
              <a:extLst>
                <a:ext uri="{FF2B5EF4-FFF2-40B4-BE49-F238E27FC236}">
                  <a16:creationId xmlns:a16="http://schemas.microsoft.com/office/drawing/2014/main" id="{F63AE990-32E0-4BB5-A055-FCB5FC105676}"/>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949389" y="1693631"/>
              <a:ext cx="1482752" cy="1631124"/>
            </a:xfrm>
            <a:prstGeom prst="rect">
              <a:avLst/>
            </a:prstGeom>
          </p:spPr>
        </p:pic>
        <p:sp>
          <p:nvSpPr>
            <p:cNvPr id="32" name="TextBox 31">
              <a:extLst>
                <a:ext uri="{FF2B5EF4-FFF2-40B4-BE49-F238E27FC236}">
                  <a16:creationId xmlns:a16="http://schemas.microsoft.com/office/drawing/2014/main" id="{5FE33EE5-0E8F-4A60-A283-7ADE2DBD387E}"/>
                </a:ext>
              </a:extLst>
            </p:cNvPr>
            <p:cNvSpPr txBox="1"/>
            <p:nvPr/>
          </p:nvSpPr>
          <p:spPr>
            <a:xfrm>
              <a:off x="7633486" y="3344423"/>
              <a:ext cx="2105781" cy="369332"/>
            </a:xfrm>
            <a:prstGeom prst="rect">
              <a:avLst/>
            </a:prstGeom>
            <a:noFill/>
          </p:spPr>
          <p:txBody>
            <a:bodyPr wrap="square" rtlCol="0">
              <a:spAutoFit/>
            </a:bodyPr>
            <a:lstStyle/>
            <a:p>
              <a:pPr algn="ctr"/>
              <a:r>
                <a:rPr lang="en-US" dirty="0">
                  <a:solidFill>
                    <a:schemeClr val="bg1"/>
                  </a:solidFill>
                </a:rPr>
                <a:t>Data as a Service</a:t>
              </a:r>
            </a:p>
          </p:txBody>
        </p:sp>
      </p:grpSp>
      <p:grpSp>
        <p:nvGrpSpPr>
          <p:cNvPr id="33" name="Group 32">
            <a:extLst>
              <a:ext uri="{FF2B5EF4-FFF2-40B4-BE49-F238E27FC236}">
                <a16:creationId xmlns:a16="http://schemas.microsoft.com/office/drawing/2014/main" id="{A3648CFF-FCC9-4DA1-8973-68E33F848379}"/>
              </a:ext>
            </a:extLst>
          </p:cNvPr>
          <p:cNvGrpSpPr/>
          <p:nvPr/>
        </p:nvGrpSpPr>
        <p:grpSpPr>
          <a:xfrm>
            <a:off x="9515389" y="1690688"/>
            <a:ext cx="2105781" cy="2300066"/>
            <a:chOff x="9515389" y="1690688"/>
            <a:chExt cx="2105781" cy="2300066"/>
          </a:xfrm>
        </p:grpSpPr>
        <p:pic>
          <p:nvPicPr>
            <p:cNvPr id="34" name="Picture 33">
              <a:extLst>
                <a:ext uri="{FF2B5EF4-FFF2-40B4-BE49-F238E27FC236}">
                  <a16:creationId xmlns:a16="http://schemas.microsoft.com/office/drawing/2014/main" id="{18DFC568-86C2-4889-9E83-0B7FC48824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26659" y="1690688"/>
              <a:ext cx="1683242" cy="1638224"/>
            </a:xfrm>
            <a:prstGeom prst="rect">
              <a:avLst/>
            </a:prstGeom>
          </p:spPr>
        </p:pic>
        <p:sp>
          <p:nvSpPr>
            <p:cNvPr id="35" name="TextBox 34">
              <a:extLst>
                <a:ext uri="{FF2B5EF4-FFF2-40B4-BE49-F238E27FC236}">
                  <a16:creationId xmlns:a16="http://schemas.microsoft.com/office/drawing/2014/main" id="{40628E81-4B2E-466B-87ED-219B0173AA0C}"/>
                </a:ext>
              </a:extLst>
            </p:cNvPr>
            <p:cNvSpPr txBox="1"/>
            <p:nvPr/>
          </p:nvSpPr>
          <p:spPr>
            <a:xfrm>
              <a:off x="9515389" y="3344423"/>
              <a:ext cx="2105781" cy="646331"/>
            </a:xfrm>
            <a:prstGeom prst="rect">
              <a:avLst/>
            </a:prstGeom>
            <a:noFill/>
          </p:spPr>
          <p:txBody>
            <a:bodyPr wrap="square" rtlCol="0">
              <a:spAutoFit/>
            </a:bodyPr>
            <a:lstStyle/>
            <a:p>
              <a:pPr algn="ctr"/>
              <a:r>
                <a:rPr lang="en-US" dirty="0">
                  <a:solidFill>
                    <a:schemeClr val="bg1"/>
                  </a:solidFill>
                </a:rPr>
                <a:t>Unlocking</a:t>
              </a:r>
            </a:p>
            <a:p>
              <a:pPr algn="ctr"/>
              <a:r>
                <a:rPr lang="en-US" dirty="0">
                  <a:solidFill>
                    <a:schemeClr val="bg1"/>
                  </a:solidFill>
                </a:rPr>
                <a:t>Legacy Assets</a:t>
              </a:r>
            </a:p>
          </p:txBody>
        </p:sp>
      </p:grpSp>
    </p:spTree>
    <p:extLst>
      <p:ext uri="{BB962C8B-B14F-4D97-AF65-F5344CB8AC3E}">
        <p14:creationId xmlns:p14="http://schemas.microsoft.com/office/powerpoint/2010/main" val="25038969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771CC-5910-4078-94A9-AD90ACDACC7D}"/>
              </a:ext>
            </a:extLst>
          </p:cNvPr>
          <p:cNvSpPr>
            <a:spLocks noGrp="1"/>
          </p:cNvSpPr>
          <p:nvPr>
            <p:ph type="title"/>
          </p:nvPr>
        </p:nvSpPr>
        <p:spPr/>
        <p:txBody>
          <a:bodyPr/>
          <a:lstStyle/>
          <a:p>
            <a:r>
              <a:rPr lang="en-US" dirty="0"/>
              <a:t>API Management Use Cases</a:t>
            </a:r>
          </a:p>
        </p:txBody>
      </p:sp>
      <p:grpSp>
        <p:nvGrpSpPr>
          <p:cNvPr id="21" name="Group 20">
            <a:extLst>
              <a:ext uri="{FF2B5EF4-FFF2-40B4-BE49-F238E27FC236}">
                <a16:creationId xmlns:a16="http://schemas.microsoft.com/office/drawing/2014/main" id="{9AA5CAF3-8C52-4AA8-8975-59C6F4521DBB}"/>
              </a:ext>
            </a:extLst>
          </p:cNvPr>
          <p:cNvGrpSpPr/>
          <p:nvPr/>
        </p:nvGrpSpPr>
        <p:grpSpPr>
          <a:xfrm>
            <a:off x="330200" y="1690688"/>
            <a:ext cx="2451100" cy="2003399"/>
            <a:chOff x="330200" y="1690688"/>
            <a:chExt cx="2451100" cy="2003399"/>
          </a:xfrm>
        </p:grpSpPr>
        <p:pic>
          <p:nvPicPr>
            <p:cNvPr id="22" name="Picture 21">
              <a:extLst>
                <a:ext uri="{FF2B5EF4-FFF2-40B4-BE49-F238E27FC236}">
                  <a16:creationId xmlns:a16="http://schemas.microsoft.com/office/drawing/2014/main" id="{DCF2820D-CC54-44F0-A45E-03C0656D32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00" y="1690688"/>
              <a:ext cx="2451100" cy="1634067"/>
            </a:xfrm>
            <a:prstGeom prst="rect">
              <a:avLst/>
            </a:prstGeom>
          </p:spPr>
        </p:pic>
        <p:sp>
          <p:nvSpPr>
            <p:cNvPr id="23" name="TextBox 22">
              <a:extLst>
                <a:ext uri="{FF2B5EF4-FFF2-40B4-BE49-F238E27FC236}">
                  <a16:creationId xmlns:a16="http://schemas.microsoft.com/office/drawing/2014/main" id="{FAF88848-D673-413A-8268-F43C0C911182}"/>
                </a:ext>
              </a:extLst>
            </p:cNvPr>
            <p:cNvSpPr txBox="1"/>
            <p:nvPr/>
          </p:nvSpPr>
          <p:spPr>
            <a:xfrm>
              <a:off x="734709" y="3324755"/>
              <a:ext cx="1645919" cy="369332"/>
            </a:xfrm>
            <a:prstGeom prst="rect">
              <a:avLst/>
            </a:prstGeom>
            <a:noFill/>
          </p:spPr>
          <p:txBody>
            <a:bodyPr wrap="square" rtlCol="0">
              <a:spAutoFit/>
            </a:bodyPr>
            <a:lstStyle/>
            <a:p>
              <a:r>
                <a:rPr lang="en-US" dirty="0">
                  <a:solidFill>
                    <a:schemeClr val="bg1"/>
                  </a:solidFill>
                </a:rPr>
                <a:t>API Integration</a:t>
              </a:r>
            </a:p>
          </p:txBody>
        </p:sp>
      </p:grpSp>
      <p:grpSp>
        <p:nvGrpSpPr>
          <p:cNvPr id="24" name="Group 23">
            <a:extLst>
              <a:ext uri="{FF2B5EF4-FFF2-40B4-BE49-F238E27FC236}">
                <a16:creationId xmlns:a16="http://schemas.microsoft.com/office/drawing/2014/main" id="{64CEA9A2-96E0-4CDD-B1D7-7B173054888B}"/>
              </a:ext>
            </a:extLst>
          </p:cNvPr>
          <p:cNvGrpSpPr/>
          <p:nvPr/>
        </p:nvGrpSpPr>
        <p:grpSpPr>
          <a:xfrm>
            <a:off x="3075817" y="1690688"/>
            <a:ext cx="2105783" cy="2280398"/>
            <a:chOff x="3075817" y="1690688"/>
            <a:chExt cx="2105783" cy="2280398"/>
          </a:xfrm>
        </p:grpSpPr>
        <p:pic>
          <p:nvPicPr>
            <p:cNvPr id="25" name="Picture 24">
              <a:extLst>
                <a:ext uri="{FF2B5EF4-FFF2-40B4-BE49-F238E27FC236}">
                  <a16:creationId xmlns:a16="http://schemas.microsoft.com/office/drawing/2014/main" id="{78DA7059-2B8B-4B23-958F-70ED29CB83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5817" y="1690688"/>
              <a:ext cx="2105783" cy="1638224"/>
            </a:xfrm>
            <a:prstGeom prst="rect">
              <a:avLst/>
            </a:prstGeom>
          </p:spPr>
        </p:pic>
        <p:sp>
          <p:nvSpPr>
            <p:cNvPr id="26" name="TextBox 25">
              <a:extLst>
                <a:ext uri="{FF2B5EF4-FFF2-40B4-BE49-F238E27FC236}">
                  <a16:creationId xmlns:a16="http://schemas.microsoft.com/office/drawing/2014/main" id="{684CF0BC-BFAA-4087-9068-0CA0D1AF72B8}"/>
                </a:ext>
              </a:extLst>
            </p:cNvPr>
            <p:cNvSpPr txBox="1"/>
            <p:nvPr/>
          </p:nvSpPr>
          <p:spPr>
            <a:xfrm>
              <a:off x="3075817" y="3324755"/>
              <a:ext cx="2105781" cy="646331"/>
            </a:xfrm>
            <a:prstGeom prst="rect">
              <a:avLst/>
            </a:prstGeom>
            <a:noFill/>
          </p:spPr>
          <p:txBody>
            <a:bodyPr wrap="square" rtlCol="0">
              <a:spAutoFit/>
            </a:bodyPr>
            <a:lstStyle/>
            <a:p>
              <a:pPr algn="ctr"/>
              <a:r>
                <a:rPr lang="en-US" dirty="0">
                  <a:solidFill>
                    <a:schemeClr val="bg1"/>
                  </a:solidFill>
                </a:rPr>
                <a:t>Multi-Channel</a:t>
              </a:r>
            </a:p>
            <a:p>
              <a:pPr algn="ctr"/>
              <a:r>
                <a:rPr lang="en-US" dirty="0">
                  <a:solidFill>
                    <a:schemeClr val="bg1"/>
                  </a:solidFill>
                </a:rPr>
                <a:t>User Experiences</a:t>
              </a:r>
            </a:p>
          </p:txBody>
        </p:sp>
      </p:grpSp>
      <p:grpSp>
        <p:nvGrpSpPr>
          <p:cNvPr id="27" name="Group 26">
            <a:extLst>
              <a:ext uri="{FF2B5EF4-FFF2-40B4-BE49-F238E27FC236}">
                <a16:creationId xmlns:a16="http://schemas.microsoft.com/office/drawing/2014/main" id="{A628A512-5C31-4BC8-94F6-F8FABE4092C0}"/>
              </a:ext>
            </a:extLst>
          </p:cNvPr>
          <p:cNvGrpSpPr/>
          <p:nvPr/>
        </p:nvGrpSpPr>
        <p:grpSpPr>
          <a:xfrm>
            <a:off x="5476115" y="1690688"/>
            <a:ext cx="2178757" cy="2003398"/>
            <a:chOff x="5476115" y="1690688"/>
            <a:chExt cx="2178757" cy="2003398"/>
          </a:xfrm>
        </p:grpSpPr>
        <p:pic>
          <p:nvPicPr>
            <p:cNvPr id="28" name="Picture 27">
              <a:extLst>
                <a:ext uri="{FF2B5EF4-FFF2-40B4-BE49-F238E27FC236}">
                  <a16:creationId xmlns:a16="http://schemas.microsoft.com/office/drawing/2014/main" id="{792261DF-3A5E-4C6B-9574-7E87987FCE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6117" y="1690688"/>
              <a:ext cx="2178755" cy="1634067"/>
            </a:xfrm>
            <a:prstGeom prst="rect">
              <a:avLst/>
            </a:prstGeom>
          </p:spPr>
        </p:pic>
        <p:sp>
          <p:nvSpPr>
            <p:cNvPr id="29" name="TextBox 28">
              <a:extLst>
                <a:ext uri="{FF2B5EF4-FFF2-40B4-BE49-F238E27FC236}">
                  <a16:creationId xmlns:a16="http://schemas.microsoft.com/office/drawing/2014/main" id="{FE0EDB12-268E-45E5-8360-A464D8ADF5F1}"/>
                </a:ext>
              </a:extLst>
            </p:cNvPr>
            <p:cNvSpPr txBox="1"/>
            <p:nvPr/>
          </p:nvSpPr>
          <p:spPr>
            <a:xfrm>
              <a:off x="5476115" y="3324754"/>
              <a:ext cx="2105781" cy="369332"/>
            </a:xfrm>
            <a:prstGeom prst="rect">
              <a:avLst/>
            </a:prstGeom>
            <a:noFill/>
          </p:spPr>
          <p:txBody>
            <a:bodyPr wrap="square" rtlCol="0">
              <a:spAutoFit/>
            </a:bodyPr>
            <a:lstStyle/>
            <a:p>
              <a:pPr algn="ctr"/>
              <a:r>
                <a:rPr lang="en-US" dirty="0">
                  <a:solidFill>
                    <a:schemeClr val="bg1"/>
                  </a:solidFill>
                </a:rPr>
                <a:t>B2B Integration</a:t>
              </a:r>
            </a:p>
          </p:txBody>
        </p:sp>
      </p:grpSp>
      <p:grpSp>
        <p:nvGrpSpPr>
          <p:cNvPr id="30" name="Group 29">
            <a:extLst>
              <a:ext uri="{FF2B5EF4-FFF2-40B4-BE49-F238E27FC236}">
                <a16:creationId xmlns:a16="http://schemas.microsoft.com/office/drawing/2014/main" id="{E840BAF0-BCA7-4BBE-A46E-85D63D85754E}"/>
              </a:ext>
            </a:extLst>
          </p:cNvPr>
          <p:cNvGrpSpPr/>
          <p:nvPr/>
        </p:nvGrpSpPr>
        <p:grpSpPr>
          <a:xfrm>
            <a:off x="7633486" y="1693631"/>
            <a:ext cx="2105781" cy="2020124"/>
            <a:chOff x="7633486" y="1693631"/>
            <a:chExt cx="2105781" cy="2020124"/>
          </a:xfrm>
        </p:grpSpPr>
        <p:pic>
          <p:nvPicPr>
            <p:cNvPr id="31" name="Picture 30">
              <a:extLst>
                <a:ext uri="{FF2B5EF4-FFF2-40B4-BE49-F238E27FC236}">
                  <a16:creationId xmlns:a16="http://schemas.microsoft.com/office/drawing/2014/main" id="{F63AE990-32E0-4BB5-A055-FCB5FC1056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9389" y="1693631"/>
              <a:ext cx="1482752" cy="1631124"/>
            </a:xfrm>
            <a:prstGeom prst="rect">
              <a:avLst/>
            </a:prstGeom>
          </p:spPr>
        </p:pic>
        <p:sp>
          <p:nvSpPr>
            <p:cNvPr id="32" name="TextBox 31">
              <a:extLst>
                <a:ext uri="{FF2B5EF4-FFF2-40B4-BE49-F238E27FC236}">
                  <a16:creationId xmlns:a16="http://schemas.microsoft.com/office/drawing/2014/main" id="{5FE33EE5-0E8F-4A60-A283-7ADE2DBD387E}"/>
                </a:ext>
              </a:extLst>
            </p:cNvPr>
            <p:cNvSpPr txBox="1"/>
            <p:nvPr/>
          </p:nvSpPr>
          <p:spPr>
            <a:xfrm>
              <a:off x="7633486" y="3344423"/>
              <a:ext cx="2105781" cy="369332"/>
            </a:xfrm>
            <a:prstGeom prst="rect">
              <a:avLst/>
            </a:prstGeom>
            <a:noFill/>
          </p:spPr>
          <p:txBody>
            <a:bodyPr wrap="square" rtlCol="0">
              <a:spAutoFit/>
            </a:bodyPr>
            <a:lstStyle/>
            <a:p>
              <a:pPr algn="ctr"/>
              <a:r>
                <a:rPr lang="en-US" dirty="0">
                  <a:solidFill>
                    <a:schemeClr val="bg1"/>
                  </a:solidFill>
                </a:rPr>
                <a:t>Data as a Service</a:t>
              </a:r>
            </a:p>
          </p:txBody>
        </p:sp>
      </p:grpSp>
      <p:grpSp>
        <p:nvGrpSpPr>
          <p:cNvPr id="33" name="Group 32">
            <a:extLst>
              <a:ext uri="{FF2B5EF4-FFF2-40B4-BE49-F238E27FC236}">
                <a16:creationId xmlns:a16="http://schemas.microsoft.com/office/drawing/2014/main" id="{A3648CFF-FCC9-4DA1-8973-68E33F848379}"/>
              </a:ext>
            </a:extLst>
          </p:cNvPr>
          <p:cNvGrpSpPr/>
          <p:nvPr/>
        </p:nvGrpSpPr>
        <p:grpSpPr>
          <a:xfrm>
            <a:off x="9515389" y="1690688"/>
            <a:ext cx="2105781" cy="2300066"/>
            <a:chOff x="9515389" y="1690688"/>
            <a:chExt cx="2105781" cy="2300066"/>
          </a:xfrm>
        </p:grpSpPr>
        <p:pic>
          <p:nvPicPr>
            <p:cNvPr id="34" name="Picture 33">
              <a:extLst>
                <a:ext uri="{FF2B5EF4-FFF2-40B4-BE49-F238E27FC236}">
                  <a16:creationId xmlns:a16="http://schemas.microsoft.com/office/drawing/2014/main" id="{18DFC568-86C2-4889-9E83-0B7FC48824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6659" y="1690688"/>
              <a:ext cx="1683242" cy="1638224"/>
            </a:xfrm>
            <a:prstGeom prst="rect">
              <a:avLst/>
            </a:prstGeom>
          </p:spPr>
        </p:pic>
        <p:sp>
          <p:nvSpPr>
            <p:cNvPr id="35" name="TextBox 34">
              <a:extLst>
                <a:ext uri="{FF2B5EF4-FFF2-40B4-BE49-F238E27FC236}">
                  <a16:creationId xmlns:a16="http://schemas.microsoft.com/office/drawing/2014/main" id="{40628E81-4B2E-466B-87ED-219B0173AA0C}"/>
                </a:ext>
              </a:extLst>
            </p:cNvPr>
            <p:cNvSpPr txBox="1"/>
            <p:nvPr/>
          </p:nvSpPr>
          <p:spPr>
            <a:xfrm>
              <a:off x="9515389" y="3344423"/>
              <a:ext cx="2105781" cy="646331"/>
            </a:xfrm>
            <a:prstGeom prst="rect">
              <a:avLst/>
            </a:prstGeom>
            <a:noFill/>
          </p:spPr>
          <p:txBody>
            <a:bodyPr wrap="square" rtlCol="0">
              <a:spAutoFit/>
            </a:bodyPr>
            <a:lstStyle/>
            <a:p>
              <a:pPr algn="ctr"/>
              <a:r>
                <a:rPr lang="en-US" dirty="0">
                  <a:solidFill>
                    <a:schemeClr val="bg1"/>
                  </a:solidFill>
                </a:rPr>
                <a:t>Unlocking</a:t>
              </a:r>
            </a:p>
            <a:p>
              <a:pPr algn="ctr"/>
              <a:r>
                <a:rPr lang="en-US" dirty="0">
                  <a:solidFill>
                    <a:schemeClr val="bg1"/>
                  </a:solidFill>
                </a:rPr>
                <a:t>Legacy Assets</a:t>
              </a:r>
            </a:p>
          </p:txBody>
        </p:sp>
      </p:grpSp>
    </p:spTree>
    <p:extLst>
      <p:ext uri="{BB962C8B-B14F-4D97-AF65-F5344CB8AC3E}">
        <p14:creationId xmlns:p14="http://schemas.microsoft.com/office/powerpoint/2010/main" val="10387767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70A20-B727-40CE-ADED-43794F3DA929}"/>
              </a:ext>
            </a:extLst>
          </p:cNvPr>
          <p:cNvSpPr>
            <a:spLocks noGrp="1"/>
          </p:cNvSpPr>
          <p:nvPr>
            <p:ph type="title"/>
          </p:nvPr>
        </p:nvSpPr>
        <p:spPr/>
        <p:txBody>
          <a:bodyPr/>
          <a:lstStyle/>
          <a:p>
            <a:r>
              <a:rPr lang="en-US" dirty="0"/>
              <a:t>API Management Components</a:t>
            </a:r>
          </a:p>
        </p:txBody>
      </p:sp>
      <p:sp>
        <p:nvSpPr>
          <p:cNvPr id="10" name="Rectangle: Rounded Corners 9">
            <a:extLst>
              <a:ext uri="{FF2B5EF4-FFF2-40B4-BE49-F238E27FC236}">
                <a16:creationId xmlns:a16="http://schemas.microsoft.com/office/drawing/2014/main" id="{2DCACE85-2722-47C6-A723-F523DECDCF1F}"/>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Gateway</a:t>
            </a:r>
          </a:p>
        </p:txBody>
      </p:sp>
    </p:spTree>
    <p:extLst>
      <p:ext uri="{BB962C8B-B14F-4D97-AF65-F5344CB8AC3E}">
        <p14:creationId xmlns:p14="http://schemas.microsoft.com/office/powerpoint/2010/main" val="337802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70A20-B727-40CE-ADED-43794F3DA929}"/>
              </a:ext>
            </a:extLst>
          </p:cNvPr>
          <p:cNvSpPr>
            <a:spLocks noGrp="1"/>
          </p:cNvSpPr>
          <p:nvPr>
            <p:ph type="title"/>
          </p:nvPr>
        </p:nvSpPr>
        <p:spPr/>
        <p:txBody>
          <a:bodyPr/>
          <a:lstStyle/>
          <a:p>
            <a:r>
              <a:rPr lang="en-US" dirty="0"/>
              <a:t>API Management Components</a:t>
            </a:r>
          </a:p>
        </p:txBody>
      </p:sp>
      <p:sp>
        <p:nvSpPr>
          <p:cNvPr id="10" name="Rectangle: Rounded Corners 9">
            <a:extLst>
              <a:ext uri="{FF2B5EF4-FFF2-40B4-BE49-F238E27FC236}">
                <a16:creationId xmlns:a16="http://schemas.microsoft.com/office/drawing/2014/main" id="{2DCACE85-2722-47C6-A723-F523DECDCF1F}"/>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Gateway</a:t>
            </a:r>
          </a:p>
        </p:txBody>
      </p:sp>
      <p:sp>
        <p:nvSpPr>
          <p:cNvPr id="4" name="Rectangle: Rounded Corners 3">
            <a:extLst>
              <a:ext uri="{FF2B5EF4-FFF2-40B4-BE49-F238E27FC236}">
                <a16:creationId xmlns:a16="http://schemas.microsoft.com/office/drawing/2014/main" id="{24781022-7C35-462C-864A-690A72CC44D5}"/>
              </a:ext>
            </a:extLst>
          </p:cNvPr>
          <p:cNvSpPr/>
          <p:nvPr/>
        </p:nvSpPr>
        <p:spPr>
          <a:xfrm>
            <a:off x="711200" y="2101846"/>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Gateway</a:t>
            </a:r>
          </a:p>
        </p:txBody>
      </p:sp>
      <p:sp>
        <p:nvSpPr>
          <p:cNvPr id="5" name="Rectangle: Rounded Corners 4">
            <a:extLst>
              <a:ext uri="{FF2B5EF4-FFF2-40B4-BE49-F238E27FC236}">
                <a16:creationId xmlns:a16="http://schemas.microsoft.com/office/drawing/2014/main" id="{D4D7F4F5-3AB0-4E84-9D35-3F1B69623E40}"/>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Policy Manager</a:t>
            </a:r>
          </a:p>
        </p:txBody>
      </p:sp>
    </p:spTree>
    <p:extLst>
      <p:ext uri="{BB962C8B-B14F-4D97-AF65-F5344CB8AC3E}">
        <p14:creationId xmlns:p14="http://schemas.microsoft.com/office/powerpoint/2010/main" val="4096346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0 L -0.31406 -0.10972 " pathEditMode="relative" rAng="0" ptsTypes="AA">
                                      <p:cBhvr>
                                        <p:cTn id="6" dur="1000" fill="hold"/>
                                        <p:tgtEl>
                                          <p:spTgt spid="10"/>
                                        </p:tgtEl>
                                        <p:attrNameLst>
                                          <p:attrName>ppt_x</p:attrName>
                                          <p:attrName>ppt_y</p:attrName>
                                        </p:attrNameLst>
                                      </p:cBhvr>
                                      <p:rCtr x="-15703" y="-5486"/>
                                    </p:animMotion>
                                  </p:childTnLst>
                                </p:cTn>
                              </p:par>
                              <p:par>
                                <p:cTn id="7" presetID="9" presetClass="exit" presetSubtype="0" fill="hold" grpId="1" nodeType="withEffect">
                                  <p:stCondLst>
                                    <p:cond delay="500"/>
                                  </p:stCondLst>
                                  <p:childTnLst>
                                    <p:animEffect transition="out" filter="dissolve">
                                      <p:cBhvr>
                                        <p:cTn id="8" dur="500"/>
                                        <p:tgtEl>
                                          <p:spTgt spid="10"/>
                                        </p:tgtEl>
                                      </p:cBhvr>
                                    </p:animEffect>
                                    <p:set>
                                      <p:cBhvr>
                                        <p:cTn id="9" dur="1" fill="hold">
                                          <p:stCondLst>
                                            <p:cond delay="499"/>
                                          </p:stCondLst>
                                        </p:cTn>
                                        <p:tgtEl>
                                          <p:spTgt spid="10"/>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grpId="0" nodeType="withEffect">
                                  <p:stCondLst>
                                    <p:cond delay="75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4" grpId="0" animBg="1"/>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CB9B89A3-B930-4715-9C00-D1FADD5E12BB}"/>
              </a:ext>
            </a:extLst>
          </p:cNvPr>
          <p:cNvSpPr/>
          <p:nvPr/>
        </p:nvSpPr>
        <p:spPr>
          <a:xfrm>
            <a:off x="711200" y="2111367"/>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Gateway</a:t>
            </a:r>
          </a:p>
        </p:txBody>
      </p:sp>
      <p:sp>
        <p:nvSpPr>
          <p:cNvPr id="2" name="Title 1">
            <a:extLst>
              <a:ext uri="{FF2B5EF4-FFF2-40B4-BE49-F238E27FC236}">
                <a16:creationId xmlns:a16="http://schemas.microsoft.com/office/drawing/2014/main" id="{11F70A20-B727-40CE-ADED-43794F3DA929}"/>
              </a:ext>
            </a:extLst>
          </p:cNvPr>
          <p:cNvSpPr>
            <a:spLocks noGrp="1"/>
          </p:cNvSpPr>
          <p:nvPr>
            <p:ph type="title"/>
          </p:nvPr>
        </p:nvSpPr>
        <p:spPr/>
        <p:txBody>
          <a:bodyPr/>
          <a:lstStyle/>
          <a:p>
            <a:r>
              <a:rPr lang="en-US" dirty="0"/>
              <a:t>API Management Components</a:t>
            </a:r>
          </a:p>
        </p:txBody>
      </p:sp>
      <p:sp>
        <p:nvSpPr>
          <p:cNvPr id="4" name="Rectangle: Rounded Corners 3">
            <a:extLst>
              <a:ext uri="{FF2B5EF4-FFF2-40B4-BE49-F238E27FC236}">
                <a16:creationId xmlns:a16="http://schemas.microsoft.com/office/drawing/2014/main" id="{24781022-7C35-462C-864A-690A72CC44D5}"/>
              </a:ext>
            </a:extLst>
          </p:cNvPr>
          <p:cNvSpPr/>
          <p:nvPr/>
        </p:nvSpPr>
        <p:spPr>
          <a:xfrm>
            <a:off x="4571999" y="2081214"/>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Policy Manager</a:t>
            </a:r>
          </a:p>
        </p:txBody>
      </p:sp>
      <p:sp>
        <p:nvSpPr>
          <p:cNvPr id="10" name="Rectangle: Rounded Corners 9">
            <a:extLst>
              <a:ext uri="{FF2B5EF4-FFF2-40B4-BE49-F238E27FC236}">
                <a16:creationId xmlns:a16="http://schemas.microsoft.com/office/drawing/2014/main" id="{2DCACE85-2722-47C6-A723-F523DECDCF1F}"/>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Policy Manager</a:t>
            </a:r>
          </a:p>
        </p:txBody>
      </p:sp>
      <p:sp>
        <p:nvSpPr>
          <p:cNvPr id="5" name="Rectangle: Rounded Corners 4">
            <a:extLst>
              <a:ext uri="{FF2B5EF4-FFF2-40B4-BE49-F238E27FC236}">
                <a16:creationId xmlns:a16="http://schemas.microsoft.com/office/drawing/2014/main" id="{D4D7F4F5-3AB0-4E84-9D35-3F1B69623E40}"/>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Developer Portal</a:t>
            </a:r>
          </a:p>
        </p:txBody>
      </p:sp>
    </p:spTree>
    <p:extLst>
      <p:ext uri="{BB962C8B-B14F-4D97-AF65-F5344CB8AC3E}">
        <p14:creationId xmlns:p14="http://schemas.microsoft.com/office/powerpoint/2010/main" val="2863727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0 L 0 -0.10972 " pathEditMode="relative" rAng="0" ptsTypes="AA">
                                      <p:cBhvr>
                                        <p:cTn id="6" dur="1000" fill="hold"/>
                                        <p:tgtEl>
                                          <p:spTgt spid="10"/>
                                        </p:tgtEl>
                                        <p:attrNameLst>
                                          <p:attrName>ppt_x</p:attrName>
                                          <p:attrName>ppt_y</p:attrName>
                                        </p:attrNameLst>
                                      </p:cBhvr>
                                      <p:rCtr x="0" y="-5486"/>
                                    </p:animMotion>
                                  </p:childTnLst>
                                </p:cTn>
                              </p:par>
                              <p:par>
                                <p:cTn id="7" presetID="9" presetClass="exit" presetSubtype="0" fill="hold" grpId="1" nodeType="withEffect">
                                  <p:stCondLst>
                                    <p:cond delay="500"/>
                                  </p:stCondLst>
                                  <p:childTnLst>
                                    <p:animEffect transition="out" filter="dissolve">
                                      <p:cBhvr>
                                        <p:cTn id="8" dur="500"/>
                                        <p:tgtEl>
                                          <p:spTgt spid="10"/>
                                        </p:tgtEl>
                                      </p:cBhvr>
                                    </p:animEffect>
                                    <p:set>
                                      <p:cBhvr>
                                        <p:cTn id="9" dur="1" fill="hold">
                                          <p:stCondLst>
                                            <p:cond delay="499"/>
                                          </p:stCondLst>
                                        </p:cTn>
                                        <p:tgtEl>
                                          <p:spTgt spid="10"/>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grpId="0" nodeType="withEffect">
                                  <p:stCondLst>
                                    <p:cond delay="75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0" grpId="1"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01F351-6B21-4AA3-8D39-02208341DCF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20422" y="275023"/>
            <a:ext cx="3951156" cy="5919334"/>
          </a:xfrm>
          <a:prstGeom prst="rect">
            <a:avLst/>
          </a:prstGeom>
        </p:spPr>
      </p:pic>
      <p:pic>
        <p:nvPicPr>
          <p:cNvPr id="3" name="Picture 2">
            <a:extLst>
              <a:ext uri="{FF2B5EF4-FFF2-40B4-BE49-F238E27FC236}">
                <a16:creationId xmlns:a16="http://schemas.microsoft.com/office/drawing/2014/main" id="{844D4A61-3198-4F0D-8D0E-9A58E07328D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20422" y="359031"/>
            <a:ext cx="3951156" cy="5751318"/>
          </a:xfrm>
          <a:prstGeom prst="rect">
            <a:avLst/>
          </a:prstGeom>
        </p:spPr>
      </p:pic>
      <p:pic>
        <p:nvPicPr>
          <p:cNvPr id="4" name="Picture 3">
            <a:extLst>
              <a:ext uri="{FF2B5EF4-FFF2-40B4-BE49-F238E27FC236}">
                <a16:creationId xmlns:a16="http://schemas.microsoft.com/office/drawing/2014/main" id="{6C2AAB6D-822C-4351-83CF-618A08AD52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267" y="978217"/>
            <a:ext cx="3655167" cy="4901565"/>
          </a:xfrm>
          <a:prstGeom prst="rect">
            <a:avLst/>
          </a:prstGeom>
        </p:spPr>
      </p:pic>
      <p:pic>
        <p:nvPicPr>
          <p:cNvPr id="7" name="Picture 6">
            <a:extLst>
              <a:ext uri="{FF2B5EF4-FFF2-40B4-BE49-F238E27FC236}">
                <a16:creationId xmlns:a16="http://schemas.microsoft.com/office/drawing/2014/main" id="{5EEDA956-FB3F-4DE1-91C4-DD284DC758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4856" y="978217"/>
            <a:ext cx="3479483" cy="4892205"/>
          </a:xfrm>
          <a:prstGeom prst="rect">
            <a:avLst/>
          </a:prstGeom>
        </p:spPr>
      </p:pic>
    </p:spTree>
    <p:extLst>
      <p:ext uri="{BB962C8B-B14F-4D97-AF65-F5344CB8AC3E}">
        <p14:creationId xmlns:p14="http://schemas.microsoft.com/office/powerpoint/2010/main" val="2403784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nodeType="with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BC8358BB-AD7D-4621-AF31-7B3B15E2B6A3}"/>
              </a:ext>
            </a:extLst>
          </p:cNvPr>
          <p:cNvSpPr/>
          <p:nvPr/>
        </p:nvSpPr>
        <p:spPr>
          <a:xfrm>
            <a:off x="4533901" y="2125668"/>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Policy Manager</a:t>
            </a:r>
          </a:p>
        </p:txBody>
      </p:sp>
      <p:sp>
        <p:nvSpPr>
          <p:cNvPr id="8" name="Rectangle: Rounded Corners 7">
            <a:extLst>
              <a:ext uri="{FF2B5EF4-FFF2-40B4-BE49-F238E27FC236}">
                <a16:creationId xmlns:a16="http://schemas.microsoft.com/office/drawing/2014/main" id="{CB9B89A3-B930-4715-9C00-D1FADD5E12BB}"/>
              </a:ext>
            </a:extLst>
          </p:cNvPr>
          <p:cNvSpPr/>
          <p:nvPr/>
        </p:nvSpPr>
        <p:spPr>
          <a:xfrm>
            <a:off x="711200" y="2111367"/>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Gateway</a:t>
            </a:r>
          </a:p>
        </p:txBody>
      </p:sp>
      <p:sp>
        <p:nvSpPr>
          <p:cNvPr id="2" name="Title 1">
            <a:extLst>
              <a:ext uri="{FF2B5EF4-FFF2-40B4-BE49-F238E27FC236}">
                <a16:creationId xmlns:a16="http://schemas.microsoft.com/office/drawing/2014/main" id="{11F70A20-B727-40CE-ADED-43794F3DA929}"/>
              </a:ext>
            </a:extLst>
          </p:cNvPr>
          <p:cNvSpPr>
            <a:spLocks noGrp="1"/>
          </p:cNvSpPr>
          <p:nvPr>
            <p:ph type="title"/>
          </p:nvPr>
        </p:nvSpPr>
        <p:spPr/>
        <p:txBody>
          <a:bodyPr/>
          <a:lstStyle/>
          <a:p>
            <a:r>
              <a:rPr lang="en-US" dirty="0"/>
              <a:t>API Management Components</a:t>
            </a:r>
          </a:p>
        </p:txBody>
      </p:sp>
      <p:sp>
        <p:nvSpPr>
          <p:cNvPr id="4" name="Rectangle: Rounded Corners 3">
            <a:extLst>
              <a:ext uri="{FF2B5EF4-FFF2-40B4-BE49-F238E27FC236}">
                <a16:creationId xmlns:a16="http://schemas.microsoft.com/office/drawing/2014/main" id="{24781022-7C35-462C-864A-690A72CC44D5}"/>
              </a:ext>
            </a:extLst>
          </p:cNvPr>
          <p:cNvSpPr/>
          <p:nvPr/>
        </p:nvSpPr>
        <p:spPr>
          <a:xfrm>
            <a:off x="8394700" y="2125668"/>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Developer Portal</a:t>
            </a:r>
          </a:p>
        </p:txBody>
      </p:sp>
      <p:sp>
        <p:nvSpPr>
          <p:cNvPr id="10" name="Rectangle: Rounded Corners 9">
            <a:extLst>
              <a:ext uri="{FF2B5EF4-FFF2-40B4-BE49-F238E27FC236}">
                <a16:creationId xmlns:a16="http://schemas.microsoft.com/office/drawing/2014/main" id="{2DCACE85-2722-47C6-A723-F523DECDCF1F}"/>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Developer Portal</a:t>
            </a:r>
          </a:p>
        </p:txBody>
      </p:sp>
      <p:sp>
        <p:nvSpPr>
          <p:cNvPr id="5" name="Rectangle: Rounded Corners 4">
            <a:extLst>
              <a:ext uri="{FF2B5EF4-FFF2-40B4-BE49-F238E27FC236}">
                <a16:creationId xmlns:a16="http://schemas.microsoft.com/office/drawing/2014/main" id="{D4D7F4F5-3AB0-4E84-9D35-3F1B69623E40}"/>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Reporting and Analytics</a:t>
            </a:r>
          </a:p>
        </p:txBody>
      </p:sp>
    </p:spTree>
    <p:extLst>
      <p:ext uri="{BB962C8B-B14F-4D97-AF65-F5344CB8AC3E}">
        <p14:creationId xmlns:p14="http://schemas.microsoft.com/office/powerpoint/2010/main" val="3955492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0 L 0.31406 -0.10417 " pathEditMode="relative" rAng="0" ptsTypes="AA">
                                      <p:cBhvr>
                                        <p:cTn id="6" dur="1000" fill="hold"/>
                                        <p:tgtEl>
                                          <p:spTgt spid="10"/>
                                        </p:tgtEl>
                                        <p:attrNameLst>
                                          <p:attrName>ppt_x</p:attrName>
                                          <p:attrName>ppt_y</p:attrName>
                                        </p:attrNameLst>
                                      </p:cBhvr>
                                      <p:rCtr x="15703" y="-5208"/>
                                    </p:animMotion>
                                  </p:childTnLst>
                                </p:cTn>
                              </p:par>
                              <p:par>
                                <p:cTn id="7" presetID="9" presetClass="exit" presetSubtype="0" fill="hold" grpId="1" nodeType="withEffect">
                                  <p:stCondLst>
                                    <p:cond delay="500"/>
                                  </p:stCondLst>
                                  <p:childTnLst>
                                    <p:animEffect transition="out" filter="dissolve">
                                      <p:cBhvr>
                                        <p:cTn id="8" dur="500"/>
                                        <p:tgtEl>
                                          <p:spTgt spid="10"/>
                                        </p:tgtEl>
                                      </p:cBhvr>
                                    </p:animEffect>
                                    <p:set>
                                      <p:cBhvr>
                                        <p:cTn id="9" dur="1" fill="hold">
                                          <p:stCondLst>
                                            <p:cond delay="499"/>
                                          </p:stCondLst>
                                        </p:cTn>
                                        <p:tgtEl>
                                          <p:spTgt spid="10"/>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grpId="0" nodeType="withEffect">
                                  <p:stCondLst>
                                    <p:cond delay="75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0" grpId="1" animBg="1"/>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BC8358BB-AD7D-4621-AF31-7B3B15E2B6A3}"/>
              </a:ext>
            </a:extLst>
          </p:cNvPr>
          <p:cNvSpPr/>
          <p:nvPr/>
        </p:nvSpPr>
        <p:spPr>
          <a:xfrm>
            <a:off x="4533901" y="2125668"/>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Policy Manager</a:t>
            </a:r>
          </a:p>
        </p:txBody>
      </p:sp>
      <p:sp>
        <p:nvSpPr>
          <p:cNvPr id="8" name="Rectangle: Rounded Corners 7">
            <a:extLst>
              <a:ext uri="{FF2B5EF4-FFF2-40B4-BE49-F238E27FC236}">
                <a16:creationId xmlns:a16="http://schemas.microsoft.com/office/drawing/2014/main" id="{CB9B89A3-B930-4715-9C00-D1FADD5E12BB}"/>
              </a:ext>
            </a:extLst>
          </p:cNvPr>
          <p:cNvSpPr/>
          <p:nvPr/>
        </p:nvSpPr>
        <p:spPr>
          <a:xfrm>
            <a:off x="711200" y="2111367"/>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Gateway</a:t>
            </a:r>
          </a:p>
        </p:txBody>
      </p:sp>
      <p:sp>
        <p:nvSpPr>
          <p:cNvPr id="2" name="Title 1">
            <a:extLst>
              <a:ext uri="{FF2B5EF4-FFF2-40B4-BE49-F238E27FC236}">
                <a16:creationId xmlns:a16="http://schemas.microsoft.com/office/drawing/2014/main" id="{11F70A20-B727-40CE-ADED-43794F3DA929}"/>
              </a:ext>
            </a:extLst>
          </p:cNvPr>
          <p:cNvSpPr>
            <a:spLocks noGrp="1"/>
          </p:cNvSpPr>
          <p:nvPr>
            <p:ph type="title"/>
          </p:nvPr>
        </p:nvSpPr>
        <p:spPr/>
        <p:txBody>
          <a:bodyPr/>
          <a:lstStyle/>
          <a:p>
            <a:r>
              <a:rPr lang="en-US" dirty="0"/>
              <a:t>API Management Components</a:t>
            </a:r>
          </a:p>
        </p:txBody>
      </p:sp>
      <p:sp>
        <p:nvSpPr>
          <p:cNvPr id="4" name="Rectangle: Rounded Corners 3">
            <a:extLst>
              <a:ext uri="{FF2B5EF4-FFF2-40B4-BE49-F238E27FC236}">
                <a16:creationId xmlns:a16="http://schemas.microsoft.com/office/drawing/2014/main" id="{24781022-7C35-462C-864A-690A72CC44D5}"/>
              </a:ext>
            </a:extLst>
          </p:cNvPr>
          <p:cNvSpPr/>
          <p:nvPr/>
        </p:nvSpPr>
        <p:spPr>
          <a:xfrm>
            <a:off x="711200" y="3822699"/>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Reporting and Analytics</a:t>
            </a:r>
          </a:p>
        </p:txBody>
      </p:sp>
      <p:sp>
        <p:nvSpPr>
          <p:cNvPr id="10" name="Rectangle: Rounded Corners 9">
            <a:extLst>
              <a:ext uri="{FF2B5EF4-FFF2-40B4-BE49-F238E27FC236}">
                <a16:creationId xmlns:a16="http://schemas.microsoft.com/office/drawing/2014/main" id="{2DCACE85-2722-47C6-A723-F523DECDCF1F}"/>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Reporting and Analytics</a:t>
            </a:r>
          </a:p>
        </p:txBody>
      </p:sp>
      <p:sp>
        <p:nvSpPr>
          <p:cNvPr id="5" name="Rectangle: Rounded Corners 4">
            <a:extLst>
              <a:ext uri="{FF2B5EF4-FFF2-40B4-BE49-F238E27FC236}">
                <a16:creationId xmlns:a16="http://schemas.microsoft.com/office/drawing/2014/main" id="{D4D7F4F5-3AB0-4E84-9D35-3F1B69623E40}"/>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Lifecycle Management</a:t>
            </a:r>
          </a:p>
        </p:txBody>
      </p:sp>
      <p:sp>
        <p:nvSpPr>
          <p:cNvPr id="13" name="Rectangle: Rounded Corners 12">
            <a:extLst>
              <a:ext uri="{FF2B5EF4-FFF2-40B4-BE49-F238E27FC236}">
                <a16:creationId xmlns:a16="http://schemas.microsoft.com/office/drawing/2014/main" id="{ABB77B96-7D62-4F9F-85FC-2633B3B1A758}"/>
              </a:ext>
            </a:extLst>
          </p:cNvPr>
          <p:cNvSpPr/>
          <p:nvPr/>
        </p:nvSpPr>
        <p:spPr>
          <a:xfrm>
            <a:off x="8394700" y="2124071"/>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Developer Portal</a:t>
            </a:r>
          </a:p>
        </p:txBody>
      </p:sp>
    </p:spTree>
    <p:extLst>
      <p:ext uri="{BB962C8B-B14F-4D97-AF65-F5344CB8AC3E}">
        <p14:creationId xmlns:p14="http://schemas.microsoft.com/office/powerpoint/2010/main" val="120209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0 L -0.30859 0.1331 " pathEditMode="relative" rAng="0" ptsTypes="AA">
                                      <p:cBhvr>
                                        <p:cTn id="6" dur="1000" fill="hold"/>
                                        <p:tgtEl>
                                          <p:spTgt spid="10"/>
                                        </p:tgtEl>
                                        <p:attrNameLst>
                                          <p:attrName>ppt_x</p:attrName>
                                          <p:attrName>ppt_y</p:attrName>
                                        </p:attrNameLst>
                                      </p:cBhvr>
                                      <p:rCtr x="-15430" y="6644"/>
                                    </p:animMotion>
                                  </p:childTnLst>
                                </p:cTn>
                              </p:par>
                              <p:par>
                                <p:cTn id="7" presetID="9" presetClass="exit" presetSubtype="0" fill="hold" grpId="1" nodeType="withEffect">
                                  <p:stCondLst>
                                    <p:cond delay="500"/>
                                  </p:stCondLst>
                                  <p:childTnLst>
                                    <p:animEffect transition="out" filter="dissolve">
                                      <p:cBhvr>
                                        <p:cTn id="8" dur="500"/>
                                        <p:tgtEl>
                                          <p:spTgt spid="10"/>
                                        </p:tgtEl>
                                      </p:cBhvr>
                                    </p:animEffect>
                                    <p:set>
                                      <p:cBhvr>
                                        <p:cTn id="9" dur="1" fill="hold">
                                          <p:stCondLst>
                                            <p:cond delay="499"/>
                                          </p:stCondLst>
                                        </p:cTn>
                                        <p:tgtEl>
                                          <p:spTgt spid="10"/>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grpId="0" nodeType="withEffect">
                                  <p:stCondLst>
                                    <p:cond delay="75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0" grpId="1" animBg="1"/>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BC8358BB-AD7D-4621-AF31-7B3B15E2B6A3}"/>
              </a:ext>
            </a:extLst>
          </p:cNvPr>
          <p:cNvSpPr/>
          <p:nvPr/>
        </p:nvSpPr>
        <p:spPr>
          <a:xfrm>
            <a:off x="4533901" y="2125668"/>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Policy Manager</a:t>
            </a:r>
          </a:p>
        </p:txBody>
      </p:sp>
      <p:sp>
        <p:nvSpPr>
          <p:cNvPr id="8" name="Rectangle: Rounded Corners 7">
            <a:extLst>
              <a:ext uri="{FF2B5EF4-FFF2-40B4-BE49-F238E27FC236}">
                <a16:creationId xmlns:a16="http://schemas.microsoft.com/office/drawing/2014/main" id="{CB9B89A3-B930-4715-9C00-D1FADD5E12BB}"/>
              </a:ext>
            </a:extLst>
          </p:cNvPr>
          <p:cNvSpPr/>
          <p:nvPr/>
        </p:nvSpPr>
        <p:spPr>
          <a:xfrm>
            <a:off x="711200" y="2111367"/>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Gateway</a:t>
            </a:r>
          </a:p>
        </p:txBody>
      </p:sp>
      <p:sp>
        <p:nvSpPr>
          <p:cNvPr id="2" name="Title 1">
            <a:extLst>
              <a:ext uri="{FF2B5EF4-FFF2-40B4-BE49-F238E27FC236}">
                <a16:creationId xmlns:a16="http://schemas.microsoft.com/office/drawing/2014/main" id="{11F70A20-B727-40CE-ADED-43794F3DA929}"/>
              </a:ext>
            </a:extLst>
          </p:cNvPr>
          <p:cNvSpPr>
            <a:spLocks noGrp="1"/>
          </p:cNvSpPr>
          <p:nvPr>
            <p:ph type="title"/>
          </p:nvPr>
        </p:nvSpPr>
        <p:spPr/>
        <p:txBody>
          <a:bodyPr/>
          <a:lstStyle/>
          <a:p>
            <a:r>
              <a:rPr lang="en-US" dirty="0"/>
              <a:t>API Management Components</a:t>
            </a:r>
          </a:p>
        </p:txBody>
      </p:sp>
      <p:sp>
        <p:nvSpPr>
          <p:cNvPr id="4" name="Rectangle: Rounded Corners 3">
            <a:extLst>
              <a:ext uri="{FF2B5EF4-FFF2-40B4-BE49-F238E27FC236}">
                <a16:creationId xmlns:a16="http://schemas.microsoft.com/office/drawing/2014/main" id="{24781022-7C35-462C-864A-690A72CC44D5}"/>
              </a:ext>
            </a:extLst>
          </p:cNvPr>
          <p:cNvSpPr/>
          <p:nvPr/>
        </p:nvSpPr>
        <p:spPr>
          <a:xfrm>
            <a:off x="4533901" y="3822699"/>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Lifecycle Management</a:t>
            </a:r>
          </a:p>
        </p:txBody>
      </p:sp>
      <p:sp>
        <p:nvSpPr>
          <p:cNvPr id="10" name="Rectangle: Rounded Corners 9">
            <a:extLst>
              <a:ext uri="{FF2B5EF4-FFF2-40B4-BE49-F238E27FC236}">
                <a16:creationId xmlns:a16="http://schemas.microsoft.com/office/drawing/2014/main" id="{2DCACE85-2722-47C6-A723-F523DECDCF1F}"/>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Lifecycle Management</a:t>
            </a:r>
          </a:p>
        </p:txBody>
      </p:sp>
      <p:sp>
        <p:nvSpPr>
          <p:cNvPr id="5" name="Rectangle: Rounded Corners 4">
            <a:extLst>
              <a:ext uri="{FF2B5EF4-FFF2-40B4-BE49-F238E27FC236}">
                <a16:creationId xmlns:a16="http://schemas.microsoft.com/office/drawing/2014/main" id="{D4D7F4F5-3AB0-4E84-9D35-3F1B69623E40}"/>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Monetization</a:t>
            </a:r>
          </a:p>
        </p:txBody>
      </p:sp>
      <p:sp>
        <p:nvSpPr>
          <p:cNvPr id="13" name="Rectangle: Rounded Corners 12">
            <a:extLst>
              <a:ext uri="{FF2B5EF4-FFF2-40B4-BE49-F238E27FC236}">
                <a16:creationId xmlns:a16="http://schemas.microsoft.com/office/drawing/2014/main" id="{ABB77B96-7D62-4F9F-85FC-2633B3B1A758}"/>
              </a:ext>
            </a:extLst>
          </p:cNvPr>
          <p:cNvSpPr/>
          <p:nvPr/>
        </p:nvSpPr>
        <p:spPr>
          <a:xfrm>
            <a:off x="8394700" y="2124071"/>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Developer Portal</a:t>
            </a:r>
          </a:p>
        </p:txBody>
      </p:sp>
      <p:sp>
        <p:nvSpPr>
          <p:cNvPr id="11" name="Rectangle: Rounded Corners 10">
            <a:extLst>
              <a:ext uri="{FF2B5EF4-FFF2-40B4-BE49-F238E27FC236}">
                <a16:creationId xmlns:a16="http://schemas.microsoft.com/office/drawing/2014/main" id="{E03968F4-7BE0-4D52-AF20-44CE0D6843B9}"/>
              </a:ext>
            </a:extLst>
          </p:cNvPr>
          <p:cNvSpPr/>
          <p:nvPr/>
        </p:nvSpPr>
        <p:spPr>
          <a:xfrm>
            <a:off x="711200" y="3822699"/>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Reporting and Analytics</a:t>
            </a:r>
          </a:p>
        </p:txBody>
      </p:sp>
    </p:spTree>
    <p:extLst>
      <p:ext uri="{BB962C8B-B14F-4D97-AF65-F5344CB8AC3E}">
        <p14:creationId xmlns:p14="http://schemas.microsoft.com/office/powerpoint/2010/main" val="1506149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0 L 0 0.1331 " pathEditMode="relative" rAng="0" ptsTypes="AA">
                                      <p:cBhvr>
                                        <p:cTn id="6" dur="1000" fill="hold"/>
                                        <p:tgtEl>
                                          <p:spTgt spid="10"/>
                                        </p:tgtEl>
                                        <p:attrNameLst>
                                          <p:attrName>ppt_x</p:attrName>
                                          <p:attrName>ppt_y</p:attrName>
                                        </p:attrNameLst>
                                      </p:cBhvr>
                                      <p:rCtr x="0" y="6644"/>
                                    </p:animMotion>
                                  </p:childTnLst>
                                </p:cTn>
                              </p:par>
                              <p:par>
                                <p:cTn id="7" presetID="9" presetClass="exit" presetSubtype="0" fill="hold" grpId="1" nodeType="withEffect">
                                  <p:stCondLst>
                                    <p:cond delay="500"/>
                                  </p:stCondLst>
                                  <p:childTnLst>
                                    <p:animEffect transition="out" filter="dissolve">
                                      <p:cBhvr>
                                        <p:cTn id="8" dur="500"/>
                                        <p:tgtEl>
                                          <p:spTgt spid="10"/>
                                        </p:tgtEl>
                                      </p:cBhvr>
                                    </p:animEffect>
                                    <p:set>
                                      <p:cBhvr>
                                        <p:cTn id="9" dur="1" fill="hold">
                                          <p:stCondLst>
                                            <p:cond delay="499"/>
                                          </p:stCondLst>
                                        </p:cTn>
                                        <p:tgtEl>
                                          <p:spTgt spid="10"/>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grpId="0" nodeType="withEffect">
                                  <p:stCondLst>
                                    <p:cond delay="75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0" grpId="1" animBg="1"/>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8C602D61-09CD-48C2-9BB8-DB213C1F329B}"/>
              </a:ext>
            </a:extLst>
          </p:cNvPr>
          <p:cNvSpPr/>
          <p:nvPr/>
        </p:nvSpPr>
        <p:spPr>
          <a:xfrm>
            <a:off x="4552950" y="2101845"/>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Policy Manager</a:t>
            </a:r>
          </a:p>
        </p:txBody>
      </p:sp>
      <p:sp>
        <p:nvSpPr>
          <p:cNvPr id="23" name="Rectangle: Rounded Corners 22">
            <a:extLst>
              <a:ext uri="{FF2B5EF4-FFF2-40B4-BE49-F238E27FC236}">
                <a16:creationId xmlns:a16="http://schemas.microsoft.com/office/drawing/2014/main" id="{2F909C91-C896-4A7B-9E56-A58BDF480903}"/>
              </a:ext>
            </a:extLst>
          </p:cNvPr>
          <p:cNvSpPr/>
          <p:nvPr/>
        </p:nvSpPr>
        <p:spPr>
          <a:xfrm>
            <a:off x="8394700" y="2101844"/>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Developer Portal</a:t>
            </a:r>
          </a:p>
        </p:txBody>
      </p:sp>
      <p:sp>
        <p:nvSpPr>
          <p:cNvPr id="24" name="Rectangle: Rounded Corners 23">
            <a:extLst>
              <a:ext uri="{FF2B5EF4-FFF2-40B4-BE49-F238E27FC236}">
                <a16:creationId xmlns:a16="http://schemas.microsoft.com/office/drawing/2014/main" id="{A4A39AC4-4A2F-4293-B470-B840F7A49D58}"/>
              </a:ext>
            </a:extLst>
          </p:cNvPr>
          <p:cNvSpPr/>
          <p:nvPr/>
        </p:nvSpPr>
        <p:spPr>
          <a:xfrm>
            <a:off x="711200" y="2101844"/>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Gateway</a:t>
            </a:r>
          </a:p>
        </p:txBody>
      </p:sp>
      <p:sp>
        <p:nvSpPr>
          <p:cNvPr id="25" name="Rectangle: Rounded Corners 24">
            <a:extLst>
              <a:ext uri="{FF2B5EF4-FFF2-40B4-BE49-F238E27FC236}">
                <a16:creationId xmlns:a16="http://schemas.microsoft.com/office/drawing/2014/main" id="{7809FE19-2B0F-4D2B-BAC0-878D699FAF5A}"/>
              </a:ext>
            </a:extLst>
          </p:cNvPr>
          <p:cNvSpPr/>
          <p:nvPr/>
        </p:nvSpPr>
        <p:spPr>
          <a:xfrm>
            <a:off x="711200" y="3822697"/>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Reporting and Analytics</a:t>
            </a:r>
          </a:p>
        </p:txBody>
      </p:sp>
      <p:sp>
        <p:nvSpPr>
          <p:cNvPr id="26" name="Rectangle: Rounded Corners 25">
            <a:extLst>
              <a:ext uri="{FF2B5EF4-FFF2-40B4-BE49-F238E27FC236}">
                <a16:creationId xmlns:a16="http://schemas.microsoft.com/office/drawing/2014/main" id="{4A330E1F-70B4-47B3-9EA7-0240B44F7BF7}"/>
              </a:ext>
            </a:extLst>
          </p:cNvPr>
          <p:cNvSpPr/>
          <p:nvPr/>
        </p:nvSpPr>
        <p:spPr>
          <a:xfrm>
            <a:off x="4552950" y="3822697"/>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Lifecycle Management</a:t>
            </a:r>
          </a:p>
        </p:txBody>
      </p:sp>
      <p:sp>
        <p:nvSpPr>
          <p:cNvPr id="27" name="Rectangle: Rounded Corners 26">
            <a:extLst>
              <a:ext uri="{FF2B5EF4-FFF2-40B4-BE49-F238E27FC236}">
                <a16:creationId xmlns:a16="http://schemas.microsoft.com/office/drawing/2014/main" id="{08404DD6-1F7F-48F0-969A-36C56A8D1648}"/>
              </a:ext>
            </a:extLst>
          </p:cNvPr>
          <p:cNvSpPr/>
          <p:nvPr/>
        </p:nvSpPr>
        <p:spPr>
          <a:xfrm>
            <a:off x="8394700" y="3822696"/>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Monetization</a:t>
            </a:r>
          </a:p>
        </p:txBody>
      </p:sp>
      <p:sp>
        <p:nvSpPr>
          <p:cNvPr id="14" name="Rectangle: Rounded Corners 13">
            <a:extLst>
              <a:ext uri="{FF2B5EF4-FFF2-40B4-BE49-F238E27FC236}">
                <a16:creationId xmlns:a16="http://schemas.microsoft.com/office/drawing/2014/main" id="{5CB9E1F0-7785-4D15-82D5-E0654794C0F9}"/>
              </a:ext>
            </a:extLst>
          </p:cNvPr>
          <p:cNvSpPr/>
          <p:nvPr/>
        </p:nvSpPr>
        <p:spPr>
          <a:xfrm>
            <a:off x="4533901" y="3822695"/>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Lifecycle Management</a:t>
            </a:r>
          </a:p>
        </p:txBody>
      </p:sp>
      <p:sp>
        <p:nvSpPr>
          <p:cNvPr id="9" name="Rectangle: Rounded Corners 8">
            <a:extLst>
              <a:ext uri="{FF2B5EF4-FFF2-40B4-BE49-F238E27FC236}">
                <a16:creationId xmlns:a16="http://schemas.microsoft.com/office/drawing/2014/main" id="{BC8358BB-AD7D-4621-AF31-7B3B15E2B6A3}"/>
              </a:ext>
            </a:extLst>
          </p:cNvPr>
          <p:cNvSpPr/>
          <p:nvPr/>
        </p:nvSpPr>
        <p:spPr>
          <a:xfrm>
            <a:off x="4533901" y="2125668"/>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Policy Manager</a:t>
            </a:r>
          </a:p>
        </p:txBody>
      </p:sp>
      <p:sp>
        <p:nvSpPr>
          <p:cNvPr id="8" name="Rectangle: Rounded Corners 7">
            <a:extLst>
              <a:ext uri="{FF2B5EF4-FFF2-40B4-BE49-F238E27FC236}">
                <a16:creationId xmlns:a16="http://schemas.microsoft.com/office/drawing/2014/main" id="{CB9B89A3-B930-4715-9C00-D1FADD5E12BB}"/>
              </a:ext>
            </a:extLst>
          </p:cNvPr>
          <p:cNvSpPr/>
          <p:nvPr/>
        </p:nvSpPr>
        <p:spPr>
          <a:xfrm>
            <a:off x="711200" y="2111367"/>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Gateway</a:t>
            </a:r>
          </a:p>
        </p:txBody>
      </p:sp>
      <p:sp>
        <p:nvSpPr>
          <p:cNvPr id="2" name="Title 1">
            <a:extLst>
              <a:ext uri="{FF2B5EF4-FFF2-40B4-BE49-F238E27FC236}">
                <a16:creationId xmlns:a16="http://schemas.microsoft.com/office/drawing/2014/main" id="{11F70A20-B727-40CE-ADED-43794F3DA929}"/>
              </a:ext>
            </a:extLst>
          </p:cNvPr>
          <p:cNvSpPr>
            <a:spLocks noGrp="1"/>
          </p:cNvSpPr>
          <p:nvPr>
            <p:ph type="title"/>
          </p:nvPr>
        </p:nvSpPr>
        <p:spPr/>
        <p:txBody>
          <a:bodyPr/>
          <a:lstStyle/>
          <a:p>
            <a:r>
              <a:rPr lang="en-US" dirty="0"/>
              <a:t>API Management Components</a:t>
            </a:r>
          </a:p>
        </p:txBody>
      </p:sp>
      <p:sp>
        <p:nvSpPr>
          <p:cNvPr id="4" name="Rectangle: Rounded Corners 3">
            <a:extLst>
              <a:ext uri="{FF2B5EF4-FFF2-40B4-BE49-F238E27FC236}">
                <a16:creationId xmlns:a16="http://schemas.microsoft.com/office/drawing/2014/main" id="{24781022-7C35-462C-864A-690A72CC44D5}"/>
              </a:ext>
            </a:extLst>
          </p:cNvPr>
          <p:cNvSpPr/>
          <p:nvPr/>
        </p:nvSpPr>
        <p:spPr>
          <a:xfrm>
            <a:off x="8394700" y="3822698"/>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Monetization</a:t>
            </a:r>
          </a:p>
        </p:txBody>
      </p:sp>
      <p:sp>
        <p:nvSpPr>
          <p:cNvPr id="10" name="Rectangle: Rounded Corners 9">
            <a:extLst>
              <a:ext uri="{FF2B5EF4-FFF2-40B4-BE49-F238E27FC236}">
                <a16:creationId xmlns:a16="http://schemas.microsoft.com/office/drawing/2014/main" id="{2DCACE85-2722-47C6-A723-F523DECDCF1F}"/>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Monetization</a:t>
            </a:r>
          </a:p>
        </p:txBody>
      </p:sp>
      <p:sp>
        <p:nvSpPr>
          <p:cNvPr id="13" name="Rectangle: Rounded Corners 12">
            <a:extLst>
              <a:ext uri="{FF2B5EF4-FFF2-40B4-BE49-F238E27FC236}">
                <a16:creationId xmlns:a16="http://schemas.microsoft.com/office/drawing/2014/main" id="{ABB77B96-7D62-4F9F-85FC-2633B3B1A758}"/>
              </a:ext>
            </a:extLst>
          </p:cNvPr>
          <p:cNvSpPr/>
          <p:nvPr/>
        </p:nvSpPr>
        <p:spPr>
          <a:xfrm>
            <a:off x="8394700" y="2124071"/>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Developer Portal</a:t>
            </a:r>
          </a:p>
        </p:txBody>
      </p:sp>
      <p:sp>
        <p:nvSpPr>
          <p:cNvPr id="11" name="Rectangle: Rounded Corners 10">
            <a:extLst>
              <a:ext uri="{FF2B5EF4-FFF2-40B4-BE49-F238E27FC236}">
                <a16:creationId xmlns:a16="http://schemas.microsoft.com/office/drawing/2014/main" id="{E03968F4-7BE0-4D52-AF20-44CE0D6843B9}"/>
              </a:ext>
            </a:extLst>
          </p:cNvPr>
          <p:cNvSpPr/>
          <p:nvPr/>
        </p:nvSpPr>
        <p:spPr>
          <a:xfrm>
            <a:off x="711200" y="3822699"/>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Reporting and Analytics</a:t>
            </a:r>
          </a:p>
        </p:txBody>
      </p:sp>
    </p:spTree>
    <p:extLst>
      <p:ext uri="{BB962C8B-B14F-4D97-AF65-F5344CB8AC3E}">
        <p14:creationId xmlns:p14="http://schemas.microsoft.com/office/powerpoint/2010/main" val="652693845"/>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0 L 0.31563 0.1331 " pathEditMode="relative" rAng="0" ptsTypes="AA">
                                      <p:cBhvr>
                                        <p:cTn id="6" dur="1000" fill="hold"/>
                                        <p:tgtEl>
                                          <p:spTgt spid="10"/>
                                        </p:tgtEl>
                                        <p:attrNameLst>
                                          <p:attrName>ppt_x</p:attrName>
                                          <p:attrName>ppt_y</p:attrName>
                                        </p:attrNameLst>
                                      </p:cBhvr>
                                      <p:rCtr x="15781" y="6644"/>
                                    </p:animMotion>
                                  </p:childTnLst>
                                </p:cTn>
                              </p:par>
                              <p:par>
                                <p:cTn id="7" presetID="9" presetClass="exit" presetSubtype="0" fill="hold" grpId="1" nodeType="withEffect">
                                  <p:stCondLst>
                                    <p:cond delay="500"/>
                                  </p:stCondLst>
                                  <p:childTnLst>
                                    <p:animEffect transition="out" filter="dissolve">
                                      <p:cBhvr>
                                        <p:cTn id="8" dur="500"/>
                                        <p:tgtEl>
                                          <p:spTgt spid="10"/>
                                        </p:tgtEl>
                                      </p:cBhvr>
                                    </p:animEffect>
                                    <p:set>
                                      <p:cBhvr>
                                        <p:cTn id="9" dur="1" fill="hold">
                                          <p:stCondLst>
                                            <p:cond delay="499"/>
                                          </p:stCondLst>
                                        </p:cTn>
                                        <p:tgtEl>
                                          <p:spTgt spid="10"/>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par>
                          <p:cTn id="13" fill="hold">
                            <p:stCondLst>
                              <p:cond delay="1000"/>
                            </p:stCondLst>
                            <p:childTnLst>
                              <p:par>
                                <p:cTn id="14" presetID="9" presetClass="exit" presetSubtype="0" fill="hold" grpId="1" nodeType="afterEffect">
                                  <p:stCondLst>
                                    <p:cond delay="0"/>
                                  </p:stCondLst>
                                  <p:childTnLst>
                                    <p:animEffect transition="out" filter="dissolv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13"/>
                                        </p:tgtEl>
                                      </p:cBhvr>
                                    </p:animEffect>
                                    <p:set>
                                      <p:cBhvr>
                                        <p:cTn id="25" dur="1" fill="hold">
                                          <p:stCondLst>
                                            <p:cond delay="499"/>
                                          </p:stCondLst>
                                        </p:cTn>
                                        <p:tgtEl>
                                          <p:spTgt spid="13"/>
                                        </p:tgtEl>
                                        <p:attrNameLst>
                                          <p:attrName>style.visibility</p:attrName>
                                        </p:attrNameLst>
                                      </p:cBhvr>
                                      <p:to>
                                        <p:strVal val="hidden"/>
                                      </p:to>
                                    </p:set>
                                  </p:childTnLst>
                                </p:cTn>
                              </p:par>
                              <p:par>
                                <p:cTn id="26" presetID="9" presetClass="exit" presetSubtype="0" fill="hold" grpId="0" nodeType="withEffect">
                                  <p:stCondLst>
                                    <p:cond delay="0"/>
                                  </p:stCondLst>
                                  <p:childTnLst>
                                    <p:animEffect transition="out" filter="dissolve">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par>
                                <p:cTn id="29" presetID="9" presetClass="exit" presetSubtype="0" fill="hold" grpId="0" nodeType="withEffect">
                                  <p:stCondLst>
                                    <p:cond delay="0"/>
                                  </p:stCondLst>
                                  <p:childTnLst>
                                    <p:animEffect transition="out" filter="dissolve">
                                      <p:cBhvr>
                                        <p:cTn id="30" dur="500"/>
                                        <p:tgtEl>
                                          <p:spTgt spid="11"/>
                                        </p:tgtEl>
                                      </p:cBhvr>
                                    </p:animEffect>
                                    <p:set>
                                      <p:cBhvr>
                                        <p:cTn id="31" dur="1" fill="hold">
                                          <p:stCondLst>
                                            <p:cond delay="499"/>
                                          </p:stCondLst>
                                        </p:cTn>
                                        <p:tgtEl>
                                          <p:spTgt spid="11"/>
                                        </p:tgtEl>
                                        <p:attrNameLst>
                                          <p:attrName>style.visibility</p:attrName>
                                        </p:attrNameLst>
                                      </p:cBhvr>
                                      <p:to>
                                        <p:strVal val="hidden"/>
                                      </p:to>
                                    </p:set>
                                  </p:childTnLst>
                                </p:cTn>
                              </p:par>
                              <p:par>
                                <p:cTn id="32" presetID="9"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dissolve">
                                      <p:cBhvr>
                                        <p:cTn id="34" dur="500"/>
                                        <p:tgtEl>
                                          <p:spTgt spid="22"/>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dissolve">
                                      <p:cBhvr>
                                        <p:cTn id="37" dur="500"/>
                                        <p:tgtEl>
                                          <p:spTgt spid="23"/>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dissolve">
                                      <p:cBhvr>
                                        <p:cTn id="40" dur="500"/>
                                        <p:tgtEl>
                                          <p:spTgt spid="2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dissolve">
                                      <p:cBhvr>
                                        <p:cTn id="43" dur="500"/>
                                        <p:tgtEl>
                                          <p:spTgt spid="2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dissolve">
                                      <p:cBhvr>
                                        <p:cTn id="46" dur="500"/>
                                        <p:tgtEl>
                                          <p:spTgt spid="26"/>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dissolve">
                                      <p:cBhvr>
                                        <p:cTn id="4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14" grpId="0" animBg="1"/>
      <p:bldP spid="9" grpId="0" animBg="1"/>
      <p:bldP spid="8" grpId="0" animBg="1"/>
      <p:bldP spid="4" grpId="0" animBg="1"/>
      <p:bldP spid="4" grpId="1" animBg="1"/>
      <p:bldP spid="10" grpId="0" animBg="1"/>
      <p:bldP spid="10" grpId="1" animBg="1"/>
      <p:bldP spid="13" grpId="0" animBg="1"/>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70A20-B727-40CE-ADED-43794F3DA929}"/>
              </a:ext>
            </a:extLst>
          </p:cNvPr>
          <p:cNvSpPr>
            <a:spLocks noGrp="1"/>
          </p:cNvSpPr>
          <p:nvPr>
            <p:ph type="title"/>
          </p:nvPr>
        </p:nvSpPr>
        <p:spPr/>
        <p:txBody>
          <a:bodyPr/>
          <a:lstStyle/>
          <a:p>
            <a:r>
              <a:rPr lang="en-US" dirty="0"/>
              <a:t>API Management Components</a:t>
            </a:r>
          </a:p>
        </p:txBody>
      </p:sp>
      <p:sp>
        <p:nvSpPr>
          <p:cNvPr id="3" name="Rectangle: Rounded Corners 2">
            <a:extLst>
              <a:ext uri="{FF2B5EF4-FFF2-40B4-BE49-F238E27FC236}">
                <a16:creationId xmlns:a16="http://schemas.microsoft.com/office/drawing/2014/main" id="{FFC40E4B-00EA-4AAF-849F-2B6442B8BA63}"/>
              </a:ext>
            </a:extLst>
          </p:cNvPr>
          <p:cNvSpPr/>
          <p:nvPr/>
        </p:nvSpPr>
        <p:spPr>
          <a:xfrm>
            <a:off x="4552950" y="2101847"/>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Policy Manager</a:t>
            </a:r>
          </a:p>
        </p:txBody>
      </p:sp>
      <p:sp>
        <p:nvSpPr>
          <p:cNvPr id="4" name="Rectangle: Rounded Corners 3">
            <a:extLst>
              <a:ext uri="{FF2B5EF4-FFF2-40B4-BE49-F238E27FC236}">
                <a16:creationId xmlns:a16="http://schemas.microsoft.com/office/drawing/2014/main" id="{A10A7581-609A-4856-94ED-29D408874463}"/>
              </a:ext>
            </a:extLst>
          </p:cNvPr>
          <p:cNvSpPr/>
          <p:nvPr/>
        </p:nvSpPr>
        <p:spPr>
          <a:xfrm>
            <a:off x="8394700" y="2101846"/>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Developer Portal</a:t>
            </a:r>
          </a:p>
        </p:txBody>
      </p:sp>
      <p:sp>
        <p:nvSpPr>
          <p:cNvPr id="5" name="Rectangle: Rounded Corners 4">
            <a:extLst>
              <a:ext uri="{FF2B5EF4-FFF2-40B4-BE49-F238E27FC236}">
                <a16:creationId xmlns:a16="http://schemas.microsoft.com/office/drawing/2014/main" id="{3B587EA9-6138-4E88-872E-456B541D5F69}"/>
              </a:ext>
            </a:extLst>
          </p:cNvPr>
          <p:cNvSpPr/>
          <p:nvPr/>
        </p:nvSpPr>
        <p:spPr>
          <a:xfrm>
            <a:off x="711200" y="2101846"/>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Gateway</a:t>
            </a:r>
          </a:p>
        </p:txBody>
      </p:sp>
      <p:sp>
        <p:nvSpPr>
          <p:cNvPr id="6" name="Rectangle: Rounded Corners 5">
            <a:extLst>
              <a:ext uri="{FF2B5EF4-FFF2-40B4-BE49-F238E27FC236}">
                <a16:creationId xmlns:a16="http://schemas.microsoft.com/office/drawing/2014/main" id="{5B818F2A-CE9F-4A28-AE15-2EC64634084C}"/>
              </a:ext>
            </a:extLst>
          </p:cNvPr>
          <p:cNvSpPr/>
          <p:nvPr/>
        </p:nvSpPr>
        <p:spPr>
          <a:xfrm>
            <a:off x="711200" y="3822699"/>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Reporting and Analytics</a:t>
            </a:r>
          </a:p>
        </p:txBody>
      </p:sp>
      <p:sp>
        <p:nvSpPr>
          <p:cNvPr id="7" name="Rectangle: Rounded Corners 6">
            <a:extLst>
              <a:ext uri="{FF2B5EF4-FFF2-40B4-BE49-F238E27FC236}">
                <a16:creationId xmlns:a16="http://schemas.microsoft.com/office/drawing/2014/main" id="{EFC76651-90F7-428E-BCF3-A749654C68C3}"/>
              </a:ext>
            </a:extLst>
          </p:cNvPr>
          <p:cNvSpPr/>
          <p:nvPr/>
        </p:nvSpPr>
        <p:spPr>
          <a:xfrm>
            <a:off x="4552950" y="3822699"/>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Lifecycle Management</a:t>
            </a:r>
          </a:p>
        </p:txBody>
      </p:sp>
      <p:sp>
        <p:nvSpPr>
          <p:cNvPr id="8" name="Rectangle: Rounded Corners 7">
            <a:extLst>
              <a:ext uri="{FF2B5EF4-FFF2-40B4-BE49-F238E27FC236}">
                <a16:creationId xmlns:a16="http://schemas.microsoft.com/office/drawing/2014/main" id="{8D19835C-CB5F-4706-9283-D4165CA1FBDE}"/>
              </a:ext>
            </a:extLst>
          </p:cNvPr>
          <p:cNvSpPr/>
          <p:nvPr/>
        </p:nvSpPr>
        <p:spPr>
          <a:xfrm>
            <a:off x="8394700" y="3822698"/>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Monetization</a:t>
            </a:r>
          </a:p>
        </p:txBody>
      </p:sp>
    </p:spTree>
    <p:extLst>
      <p:ext uri="{BB962C8B-B14F-4D97-AF65-F5344CB8AC3E}">
        <p14:creationId xmlns:p14="http://schemas.microsoft.com/office/powerpoint/2010/main" val="39916833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6380A-4C3F-4DFC-A800-82969471B6E0}"/>
              </a:ext>
            </a:extLst>
          </p:cNvPr>
          <p:cNvSpPr>
            <a:spLocks noGrp="1"/>
          </p:cNvSpPr>
          <p:nvPr>
            <p:ph type="title"/>
          </p:nvPr>
        </p:nvSpPr>
        <p:spPr/>
        <p:txBody>
          <a:bodyPr/>
          <a:lstStyle/>
          <a:p>
            <a:r>
              <a:rPr lang="en-US" dirty="0"/>
              <a:t>API Management Marketplace</a:t>
            </a:r>
          </a:p>
        </p:txBody>
      </p:sp>
      <p:sp>
        <p:nvSpPr>
          <p:cNvPr id="3" name="Text Placeholder 2">
            <a:extLst>
              <a:ext uri="{FF2B5EF4-FFF2-40B4-BE49-F238E27FC236}">
                <a16:creationId xmlns:a16="http://schemas.microsoft.com/office/drawing/2014/main" id="{FF22DDDF-EC6F-4FFE-9947-6BF5293A61B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582444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365C6F-F882-4C79-87BA-618A32CCB4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4399" y="0"/>
            <a:ext cx="9363201" cy="6222380"/>
          </a:xfrm>
          <a:prstGeom prst="rect">
            <a:avLst/>
          </a:prstGeom>
        </p:spPr>
      </p:pic>
      <p:sp>
        <p:nvSpPr>
          <p:cNvPr id="4" name="TextBox 3">
            <a:extLst>
              <a:ext uri="{FF2B5EF4-FFF2-40B4-BE49-F238E27FC236}">
                <a16:creationId xmlns:a16="http://schemas.microsoft.com/office/drawing/2014/main" id="{2470A104-0238-4F97-8313-2A85A862BF19}"/>
              </a:ext>
            </a:extLst>
          </p:cNvPr>
          <p:cNvSpPr txBox="1"/>
          <p:nvPr/>
        </p:nvSpPr>
        <p:spPr>
          <a:xfrm>
            <a:off x="1414399" y="4283388"/>
            <a:ext cx="9182100" cy="1938992"/>
          </a:xfrm>
          <a:prstGeom prst="rect">
            <a:avLst/>
          </a:prstGeom>
          <a:noFill/>
        </p:spPr>
        <p:txBody>
          <a:bodyPr wrap="square" rtlCol="0">
            <a:spAutoFit/>
          </a:bodyPr>
          <a:lstStyle/>
          <a:p>
            <a:pPr algn="ctr"/>
            <a:r>
              <a:rPr lang="en-US" sz="6000" dirty="0">
                <a:solidFill>
                  <a:schemeClr val="bg1"/>
                </a:solidFill>
                <a:latin typeface="Kamerik205 8" panose="020B0803030600020004" pitchFamily="34" charset="0"/>
              </a:rPr>
              <a:t>There’s small choice in rotten apples</a:t>
            </a:r>
          </a:p>
        </p:txBody>
      </p:sp>
    </p:spTree>
    <p:extLst>
      <p:ext uri="{BB962C8B-B14F-4D97-AF65-F5344CB8AC3E}">
        <p14:creationId xmlns:p14="http://schemas.microsoft.com/office/powerpoint/2010/main" val="25927139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34FF2-EF85-4649-961C-12735C1B2999}"/>
              </a:ext>
            </a:extLst>
          </p:cNvPr>
          <p:cNvSpPr>
            <a:spLocks noGrp="1"/>
          </p:cNvSpPr>
          <p:nvPr>
            <p:ph type="title"/>
          </p:nvPr>
        </p:nvSpPr>
        <p:spPr/>
        <p:txBody>
          <a:bodyPr/>
          <a:lstStyle/>
          <a:p>
            <a:r>
              <a:rPr lang="en-US" dirty="0"/>
              <a:t>API Management Offerings</a:t>
            </a:r>
          </a:p>
        </p:txBody>
      </p:sp>
      <p:pic>
        <p:nvPicPr>
          <p:cNvPr id="4" name="Picture 3">
            <a:extLst>
              <a:ext uri="{FF2B5EF4-FFF2-40B4-BE49-F238E27FC236}">
                <a16:creationId xmlns:a16="http://schemas.microsoft.com/office/drawing/2014/main" id="{F76B9DB6-2CED-4179-BDE4-4C79BEA247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246" y="1690688"/>
            <a:ext cx="2721130" cy="803183"/>
          </a:xfrm>
          <a:prstGeom prst="rect">
            <a:avLst/>
          </a:prstGeom>
        </p:spPr>
      </p:pic>
      <p:pic>
        <p:nvPicPr>
          <p:cNvPr id="6" name="Picture 5">
            <a:extLst>
              <a:ext uri="{FF2B5EF4-FFF2-40B4-BE49-F238E27FC236}">
                <a16:creationId xmlns:a16="http://schemas.microsoft.com/office/drawing/2014/main" id="{0E702C28-78EA-4782-8D2C-3EEF5D9DCA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4344" y="1548809"/>
            <a:ext cx="2721130" cy="1086942"/>
          </a:xfrm>
          <a:prstGeom prst="rect">
            <a:avLst/>
          </a:prstGeom>
        </p:spPr>
      </p:pic>
      <p:pic>
        <p:nvPicPr>
          <p:cNvPr id="8" name="Picture 7">
            <a:extLst>
              <a:ext uri="{FF2B5EF4-FFF2-40B4-BE49-F238E27FC236}">
                <a16:creationId xmlns:a16="http://schemas.microsoft.com/office/drawing/2014/main" id="{D75BE66E-4455-4216-A012-54439C1DE9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7136" y="1548809"/>
            <a:ext cx="2721130" cy="925184"/>
          </a:xfrm>
          <a:prstGeom prst="rect">
            <a:avLst/>
          </a:prstGeom>
        </p:spPr>
      </p:pic>
      <p:pic>
        <p:nvPicPr>
          <p:cNvPr id="10" name="Picture 9">
            <a:extLst>
              <a:ext uri="{FF2B5EF4-FFF2-40B4-BE49-F238E27FC236}">
                <a16:creationId xmlns:a16="http://schemas.microsoft.com/office/drawing/2014/main" id="{5DFBC2AC-B839-49D2-BEAB-5C1E3F50CB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9928" y="1533538"/>
            <a:ext cx="2721130" cy="940455"/>
          </a:xfrm>
          <a:prstGeom prst="rect">
            <a:avLst/>
          </a:prstGeom>
        </p:spPr>
      </p:pic>
      <p:pic>
        <p:nvPicPr>
          <p:cNvPr id="12" name="Picture 11">
            <a:extLst>
              <a:ext uri="{FF2B5EF4-FFF2-40B4-BE49-F238E27FC236}">
                <a16:creationId xmlns:a16="http://schemas.microsoft.com/office/drawing/2014/main" id="{E6BA87A7-C705-4BF9-B8B4-5B26F5B87D6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73340" y="2885529"/>
            <a:ext cx="1086942" cy="1086942"/>
          </a:xfrm>
          <a:prstGeom prst="rect">
            <a:avLst/>
          </a:prstGeom>
        </p:spPr>
      </p:pic>
      <p:pic>
        <p:nvPicPr>
          <p:cNvPr id="14" name="Picture 13">
            <a:extLst>
              <a:ext uri="{FF2B5EF4-FFF2-40B4-BE49-F238E27FC236}">
                <a16:creationId xmlns:a16="http://schemas.microsoft.com/office/drawing/2014/main" id="{92002788-F1CB-492E-A6AD-0E5397FE03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91183" y="2814557"/>
            <a:ext cx="2007451" cy="1228886"/>
          </a:xfrm>
          <a:prstGeom prst="rect">
            <a:avLst/>
          </a:prstGeom>
        </p:spPr>
      </p:pic>
      <p:pic>
        <p:nvPicPr>
          <p:cNvPr id="16" name="Picture 15">
            <a:extLst>
              <a:ext uri="{FF2B5EF4-FFF2-40B4-BE49-F238E27FC236}">
                <a16:creationId xmlns:a16="http://schemas.microsoft.com/office/drawing/2014/main" id="{5E6FB577-A071-4140-8EB7-F496EDFF55B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76873" y="3115033"/>
            <a:ext cx="2661656" cy="627933"/>
          </a:xfrm>
          <a:prstGeom prst="rect">
            <a:avLst/>
          </a:prstGeom>
        </p:spPr>
      </p:pic>
      <p:pic>
        <p:nvPicPr>
          <p:cNvPr id="18" name="Picture 17">
            <a:extLst>
              <a:ext uri="{FF2B5EF4-FFF2-40B4-BE49-F238E27FC236}">
                <a16:creationId xmlns:a16="http://schemas.microsoft.com/office/drawing/2014/main" id="{76013571-A72C-43DC-941F-E80B2DC81D3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89665" y="3066972"/>
            <a:ext cx="2661656" cy="575434"/>
          </a:xfrm>
          <a:prstGeom prst="rect">
            <a:avLst/>
          </a:prstGeom>
        </p:spPr>
      </p:pic>
      <p:pic>
        <p:nvPicPr>
          <p:cNvPr id="20" name="Picture 19">
            <a:extLst>
              <a:ext uri="{FF2B5EF4-FFF2-40B4-BE49-F238E27FC236}">
                <a16:creationId xmlns:a16="http://schemas.microsoft.com/office/drawing/2014/main" id="{74FF741C-441F-4E21-BEFE-C628836D427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9498" y="4364129"/>
            <a:ext cx="1594625" cy="682699"/>
          </a:xfrm>
          <a:prstGeom prst="rect">
            <a:avLst/>
          </a:prstGeom>
        </p:spPr>
      </p:pic>
      <p:pic>
        <p:nvPicPr>
          <p:cNvPr id="22" name="Picture 21">
            <a:extLst>
              <a:ext uri="{FF2B5EF4-FFF2-40B4-BE49-F238E27FC236}">
                <a16:creationId xmlns:a16="http://schemas.microsoft.com/office/drawing/2014/main" id="{C1BE8BA5-1A4A-447A-B062-601FFC471AB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36340" y="4226814"/>
            <a:ext cx="2859660" cy="925184"/>
          </a:xfrm>
          <a:prstGeom prst="rect">
            <a:avLst/>
          </a:prstGeom>
        </p:spPr>
      </p:pic>
      <p:pic>
        <p:nvPicPr>
          <p:cNvPr id="24" name="Picture 23">
            <a:extLst>
              <a:ext uri="{FF2B5EF4-FFF2-40B4-BE49-F238E27FC236}">
                <a16:creationId xmlns:a16="http://schemas.microsoft.com/office/drawing/2014/main" id="{BC268697-ACF8-4767-A68E-6941D667C5D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47358" y="4146521"/>
            <a:ext cx="1520685" cy="1085769"/>
          </a:xfrm>
          <a:prstGeom prst="rect">
            <a:avLst/>
          </a:prstGeom>
        </p:spPr>
      </p:pic>
      <p:pic>
        <p:nvPicPr>
          <p:cNvPr id="26" name="Picture 25">
            <a:extLst>
              <a:ext uri="{FF2B5EF4-FFF2-40B4-BE49-F238E27FC236}">
                <a16:creationId xmlns:a16="http://schemas.microsoft.com/office/drawing/2014/main" id="{57A0AE97-E0D1-4746-B0A7-3744319A2B3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319401" y="4146521"/>
            <a:ext cx="2627484" cy="1085769"/>
          </a:xfrm>
          <a:prstGeom prst="rect">
            <a:avLst/>
          </a:prstGeom>
        </p:spPr>
      </p:pic>
      <p:pic>
        <p:nvPicPr>
          <p:cNvPr id="28" name="Picture 27">
            <a:extLst>
              <a:ext uri="{FF2B5EF4-FFF2-40B4-BE49-F238E27FC236}">
                <a16:creationId xmlns:a16="http://schemas.microsoft.com/office/drawing/2014/main" id="{59DEBD74-E877-447D-B858-A0D9D0A29E1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271742" y="5330234"/>
            <a:ext cx="2883732" cy="1151577"/>
          </a:xfrm>
          <a:prstGeom prst="rect">
            <a:avLst/>
          </a:prstGeom>
        </p:spPr>
      </p:pic>
      <p:pic>
        <p:nvPicPr>
          <p:cNvPr id="30" name="Picture 29">
            <a:extLst>
              <a:ext uri="{FF2B5EF4-FFF2-40B4-BE49-F238E27FC236}">
                <a16:creationId xmlns:a16="http://schemas.microsoft.com/office/drawing/2014/main" id="{46275A4F-6FF7-415E-8273-34A367E674F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69848" y="5551561"/>
            <a:ext cx="2368681" cy="930250"/>
          </a:xfrm>
          <a:prstGeom prst="rect">
            <a:avLst/>
          </a:prstGeom>
        </p:spPr>
      </p:pic>
    </p:spTree>
    <p:extLst>
      <p:ext uri="{BB962C8B-B14F-4D97-AF65-F5344CB8AC3E}">
        <p14:creationId xmlns:p14="http://schemas.microsoft.com/office/powerpoint/2010/main" val="188214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childTnLst>
                    </p:cTn>
                  </p:par>
                  <p:par>
                    <p:cTn id="47" fill="hold">
                      <p:stCondLst>
                        <p:cond delay="indefinite"/>
                      </p:stCondLst>
                      <p:childTnLst>
                        <p:par>
                          <p:cTn id="48" fill="hold">
                            <p:stCondLst>
                              <p:cond delay="0"/>
                            </p:stCondLst>
                            <p:childTnLst>
                              <p:par>
                                <p:cTn id="49" presetID="26" presetClass="emph" presetSubtype="0" fill="hold" nodeType="clickEffect">
                                  <p:stCondLst>
                                    <p:cond delay="0"/>
                                  </p:stCondLst>
                                  <p:childTnLst>
                                    <p:animEffect transition="out" filter="fade">
                                      <p:cBhvr>
                                        <p:cTn id="50" dur="500" tmFilter="0, 0; .2, .5; .8, .5; 1, 0"/>
                                        <p:tgtEl>
                                          <p:spTgt spid="10"/>
                                        </p:tgtEl>
                                      </p:cBhvr>
                                    </p:animEffect>
                                    <p:animScale>
                                      <p:cBhvr>
                                        <p:cTn id="51" dur="250" autoRev="1" fill="hold"/>
                                        <p:tgtEl>
                                          <p:spTgt spid="10"/>
                                        </p:tgtEl>
                                      </p:cBhvr>
                                      <p:by x="105000" y="105000"/>
                                    </p:animScale>
                                  </p:childTnLst>
                                </p:cTn>
                              </p:par>
                              <p:par>
                                <p:cTn id="52" presetID="26" presetClass="emph" presetSubtype="0" fill="hold" nodeType="withEffect">
                                  <p:stCondLst>
                                    <p:cond delay="0"/>
                                  </p:stCondLst>
                                  <p:childTnLst>
                                    <p:animEffect transition="out" filter="fade">
                                      <p:cBhvr>
                                        <p:cTn id="53" dur="500" tmFilter="0, 0; .2, .5; .8, .5; 1, 0"/>
                                        <p:tgtEl>
                                          <p:spTgt spid="22"/>
                                        </p:tgtEl>
                                      </p:cBhvr>
                                    </p:animEffect>
                                    <p:animScale>
                                      <p:cBhvr>
                                        <p:cTn id="54" dur="250" autoRev="1" fill="hold"/>
                                        <p:tgtEl>
                                          <p:spTgt spid="22"/>
                                        </p:tgtEl>
                                      </p:cBhvr>
                                      <p:by x="105000" y="105000"/>
                                    </p:animScale>
                                  </p:childTnLst>
                                </p:cTn>
                              </p:par>
                              <p:par>
                                <p:cTn id="55" presetID="26" presetClass="emph" presetSubtype="0" fill="hold" nodeType="withEffect">
                                  <p:stCondLst>
                                    <p:cond delay="0"/>
                                  </p:stCondLst>
                                  <p:childTnLst>
                                    <p:animEffect transition="out" filter="fade">
                                      <p:cBhvr>
                                        <p:cTn id="56" dur="500" tmFilter="0, 0; .2, .5; .8, .5; 1, 0"/>
                                        <p:tgtEl>
                                          <p:spTgt spid="8"/>
                                        </p:tgtEl>
                                      </p:cBhvr>
                                    </p:animEffect>
                                    <p:animScale>
                                      <p:cBhvr>
                                        <p:cTn id="57" dur="250" autoRev="1" fill="hold"/>
                                        <p:tgtEl>
                                          <p:spTgt spid="8"/>
                                        </p:tgtEl>
                                      </p:cBhvr>
                                      <p:by x="105000" y="105000"/>
                                    </p:animScale>
                                  </p:childTnLst>
                                </p:cTn>
                              </p:par>
                              <p:par>
                                <p:cTn id="58" presetID="26" presetClass="emph" presetSubtype="0" fill="hold" nodeType="withEffect">
                                  <p:stCondLst>
                                    <p:cond delay="0"/>
                                  </p:stCondLst>
                                  <p:childTnLst>
                                    <p:animEffect transition="out" filter="fade">
                                      <p:cBhvr>
                                        <p:cTn id="59" dur="500" tmFilter="0, 0; .2, .5; .8, .5; 1, 0"/>
                                        <p:tgtEl>
                                          <p:spTgt spid="12"/>
                                        </p:tgtEl>
                                      </p:cBhvr>
                                    </p:animEffect>
                                    <p:animScale>
                                      <p:cBhvr>
                                        <p:cTn id="60" dur="250" autoRev="1" fill="hold"/>
                                        <p:tgtEl>
                                          <p:spTgt spid="12"/>
                                        </p:tgtEl>
                                      </p:cBhvr>
                                      <p:by x="105000" y="105000"/>
                                    </p:animScale>
                                  </p:childTnLst>
                                </p:cTn>
                              </p:par>
                              <p:par>
                                <p:cTn id="61" presetID="26" presetClass="emph" presetSubtype="0" fill="hold" nodeType="withEffect">
                                  <p:stCondLst>
                                    <p:cond delay="0"/>
                                  </p:stCondLst>
                                  <p:childTnLst>
                                    <p:animEffect transition="out" filter="fade">
                                      <p:cBhvr>
                                        <p:cTn id="62" dur="500" tmFilter="0, 0; .2, .5; .8, .5; 1, 0"/>
                                        <p:tgtEl>
                                          <p:spTgt spid="20"/>
                                        </p:tgtEl>
                                      </p:cBhvr>
                                    </p:animEffect>
                                    <p:animScale>
                                      <p:cBhvr>
                                        <p:cTn id="63" dur="250" autoRev="1" fill="hold"/>
                                        <p:tgtEl>
                                          <p:spTgt spid="20"/>
                                        </p:tgtEl>
                                      </p:cBhvr>
                                      <p:by x="105000" y="105000"/>
                                    </p:animScale>
                                  </p:childTnLst>
                                </p:cTn>
                              </p:par>
                              <p:par>
                                <p:cTn id="64" presetID="26" presetClass="emph" presetSubtype="0" fill="hold" nodeType="withEffect">
                                  <p:stCondLst>
                                    <p:cond delay="0"/>
                                  </p:stCondLst>
                                  <p:childTnLst>
                                    <p:animEffect transition="out" filter="fade">
                                      <p:cBhvr>
                                        <p:cTn id="65" dur="500" tmFilter="0, 0; .2, .5; .8, .5; 1, 0"/>
                                        <p:tgtEl>
                                          <p:spTgt spid="26"/>
                                        </p:tgtEl>
                                      </p:cBhvr>
                                    </p:animEffect>
                                    <p:animScale>
                                      <p:cBhvr>
                                        <p:cTn id="66" dur="250" autoRev="1" fill="hold"/>
                                        <p:tgtEl>
                                          <p:spTgt spid="26"/>
                                        </p:tgtEl>
                                      </p:cBhvr>
                                      <p:by x="105000" y="105000"/>
                                    </p:animScale>
                                  </p:childTnLst>
                                </p:cTn>
                              </p:par>
                              <p:par>
                                <p:cTn id="67" presetID="9" presetClass="emph" presetSubtype="0" nodeType="withEffect">
                                  <p:stCondLst>
                                    <p:cond delay="0"/>
                                  </p:stCondLst>
                                  <p:childTnLst>
                                    <p:set>
                                      <p:cBhvr>
                                        <p:cTn id="68" dur="indefinite"/>
                                        <p:tgtEl>
                                          <p:spTgt spid="6"/>
                                        </p:tgtEl>
                                        <p:attrNameLst>
                                          <p:attrName>style.opacity</p:attrName>
                                        </p:attrNameLst>
                                      </p:cBhvr>
                                      <p:to>
                                        <p:strVal val="0.25"/>
                                      </p:to>
                                    </p:set>
                                    <p:animEffect filter="image" prLst="opacity: 0.25">
                                      <p:cBhvr rctx="IE">
                                        <p:cTn id="69" dur="indefinite"/>
                                        <p:tgtEl>
                                          <p:spTgt spid="6"/>
                                        </p:tgtEl>
                                      </p:cBhvr>
                                    </p:animEffect>
                                  </p:childTnLst>
                                </p:cTn>
                              </p:par>
                              <p:par>
                                <p:cTn id="70" presetID="9" presetClass="emph" presetSubtype="0" nodeType="withEffect">
                                  <p:stCondLst>
                                    <p:cond delay="0"/>
                                  </p:stCondLst>
                                  <p:childTnLst>
                                    <p:set>
                                      <p:cBhvr>
                                        <p:cTn id="71" dur="indefinite"/>
                                        <p:tgtEl>
                                          <p:spTgt spid="14"/>
                                        </p:tgtEl>
                                        <p:attrNameLst>
                                          <p:attrName>style.opacity</p:attrName>
                                        </p:attrNameLst>
                                      </p:cBhvr>
                                      <p:to>
                                        <p:strVal val="0.25"/>
                                      </p:to>
                                    </p:set>
                                    <p:animEffect filter="image" prLst="opacity: 0.25">
                                      <p:cBhvr rctx="IE">
                                        <p:cTn id="72" dur="indefinite"/>
                                        <p:tgtEl>
                                          <p:spTgt spid="14"/>
                                        </p:tgtEl>
                                      </p:cBhvr>
                                    </p:animEffect>
                                  </p:childTnLst>
                                </p:cTn>
                              </p:par>
                              <p:par>
                                <p:cTn id="73" presetID="9" presetClass="emph" presetSubtype="0" nodeType="withEffect">
                                  <p:stCondLst>
                                    <p:cond delay="0"/>
                                  </p:stCondLst>
                                  <p:childTnLst>
                                    <p:set>
                                      <p:cBhvr>
                                        <p:cTn id="74" dur="indefinite"/>
                                        <p:tgtEl>
                                          <p:spTgt spid="16"/>
                                        </p:tgtEl>
                                        <p:attrNameLst>
                                          <p:attrName>style.opacity</p:attrName>
                                        </p:attrNameLst>
                                      </p:cBhvr>
                                      <p:to>
                                        <p:strVal val="0.25"/>
                                      </p:to>
                                    </p:set>
                                    <p:animEffect filter="image" prLst="opacity: 0.25">
                                      <p:cBhvr rctx="IE">
                                        <p:cTn id="75" dur="indefinite"/>
                                        <p:tgtEl>
                                          <p:spTgt spid="16"/>
                                        </p:tgtEl>
                                      </p:cBhvr>
                                    </p:animEffect>
                                  </p:childTnLst>
                                </p:cTn>
                              </p:par>
                              <p:par>
                                <p:cTn id="76" presetID="9" presetClass="emph" presetSubtype="0" nodeType="withEffect">
                                  <p:stCondLst>
                                    <p:cond delay="0"/>
                                  </p:stCondLst>
                                  <p:childTnLst>
                                    <p:set>
                                      <p:cBhvr>
                                        <p:cTn id="77" dur="indefinite"/>
                                        <p:tgtEl>
                                          <p:spTgt spid="18"/>
                                        </p:tgtEl>
                                        <p:attrNameLst>
                                          <p:attrName>style.opacity</p:attrName>
                                        </p:attrNameLst>
                                      </p:cBhvr>
                                      <p:to>
                                        <p:strVal val="0.25"/>
                                      </p:to>
                                    </p:set>
                                    <p:animEffect filter="image" prLst="opacity: 0.25">
                                      <p:cBhvr rctx="IE">
                                        <p:cTn id="78" dur="indefinite"/>
                                        <p:tgtEl>
                                          <p:spTgt spid="18"/>
                                        </p:tgtEl>
                                      </p:cBhvr>
                                    </p:animEffect>
                                  </p:childTnLst>
                                </p:cTn>
                              </p:par>
                              <p:par>
                                <p:cTn id="79" presetID="9" presetClass="emph" presetSubtype="0" nodeType="withEffect">
                                  <p:stCondLst>
                                    <p:cond delay="0"/>
                                  </p:stCondLst>
                                  <p:childTnLst>
                                    <p:set>
                                      <p:cBhvr>
                                        <p:cTn id="80" dur="indefinite"/>
                                        <p:tgtEl>
                                          <p:spTgt spid="24"/>
                                        </p:tgtEl>
                                        <p:attrNameLst>
                                          <p:attrName>style.opacity</p:attrName>
                                        </p:attrNameLst>
                                      </p:cBhvr>
                                      <p:to>
                                        <p:strVal val="0.25"/>
                                      </p:to>
                                    </p:set>
                                    <p:animEffect filter="image" prLst="opacity: 0.25">
                                      <p:cBhvr rctx="IE">
                                        <p:cTn id="81" dur="indefinite"/>
                                        <p:tgtEl>
                                          <p:spTgt spid="24"/>
                                        </p:tgtEl>
                                      </p:cBhvr>
                                    </p:animEffect>
                                  </p:childTnLst>
                                </p:cTn>
                              </p:par>
                              <p:par>
                                <p:cTn id="82" presetID="9" presetClass="emph" presetSubtype="0" nodeType="withEffect">
                                  <p:stCondLst>
                                    <p:cond delay="0"/>
                                  </p:stCondLst>
                                  <p:childTnLst>
                                    <p:set>
                                      <p:cBhvr>
                                        <p:cTn id="83" dur="indefinite"/>
                                        <p:tgtEl>
                                          <p:spTgt spid="30"/>
                                        </p:tgtEl>
                                        <p:attrNameLst>
                                          <p:attrName>style.opacity</p:attrName>
                                        </p:attrNameLst>
                                      </p:cBhvr>
                                      <p:to>
                                        <p:strVal val="0.25"/>
                                      </p:to>
                                    </p:set>
                                    <p:animEffect filter="image" prLst="opacity: 0.25">
                                      <p:cBhvr rctx="IE">
                                        <p:cTn id="84" dur="indefinite"/>
                                        <p:tgtEl>
                                          <p:spTgt spid="30"/>
                                        </p:tgtEl>
                                      </p:cBhvr>
                                    </p:animEffect>
                                  </p:childTnLst>
                                </p:cTn>
                              </p:par>
                              <p:par>
                                <p:cTn id="85" presetID="9" presetClass="emph" presetSubtype="0" nodeType="withEffect">
                                  <p:stCondLst>
                                    <p:cond delay="0"/>
                                  </p:stCondLst>
                                  <p:childTnLst>
                                    <p:set>
                                      <p:cBhvr>
                                        <p:cTn id="86" dur="indefinite"/>
                                        <p:tgtEl>
                                          <p:spTgt spid="4"/>
                                        </p:tgtEl>
                                        <p:attrNameLst>
                                          <p:attrName>style.opacity</p:attrName>
                                        </p:attrNameLst>
                                      </p:cBhvr>
                                      <p:to>
                                        <p:strVal val="0.25"/>
                                      </p:to>
                                    </p:set>
                                    <p:animEffect filter="image" prLst="opacity: 0.25">
                                      <p:cBhvr rctx="IE">
                                        <p:cTn id="87" dur="indefinite"/>
                                        <p:tgtEl>
                                          <p:spTgt spid="4"/>
                                        </p:tgtEl>
                                      </p:cBhvr>
                                    </p:animEffect>
                                  </p:childTnLst>
                                </p:cTn>
                              </p:par>
                              <p:par>
                                <p:cTn id="88" presetID="9" presetClass="emph" presetSubtype="0" nodeType="withEffect">
                                  <p:stCondLst>
                                    <p:cond delay="0"/>
                                  </p:stCondLst>
                                  <p:childTnLst>
                                    <p:set>
                                      <p:cBhvr>
                                        <p:cTn id="89" dur="indefinite"/>
                                        <p:tgtEl>
                                          <p:spTgt spid="28"/>
                                        </p:tgtEl>
                                        <p:attrNameLst>
                                          <p:attrName>style.opacity</p:attrName>
                                        </p:attrNameLst>
                                      </p:cBhvr>
                                      <p:to>
                                        <p:strVal val="0.25"/>
                                      </p:to>
                                    </p:set>
                                    <p:animEffect filter="image" prLst="opacity: 0.25">
                                      <p:cBhvr rctx="IE">
                                        <p:cTn id="90" dur="indefinite"/>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60830-B178-4FD0-97A6-3E6B52564849}"/>
              </a:ext>
            </a:extLst>
          </p:cNvPr>
          <p:cNvSpPr>
            <a:spLocks noGrp="1"/>
          </p:cNvSpPr>
          <p:nvPr>
            <p:ph type="title"/>
          </p:nvPr>
        </p:nvSpPr>
        <p:spPr/>
        <p:txBody>
          <a:bodyPr/>
          <a:lstStyle/>
          <a:p>
            <a:r>
              <a:rPr lang="en-US" dirty="0"/>
              <a:t>Azure API Management</a:t>
            </a:r>
          </a:p>
        </p:txBody>
      </p:sp>
      <p:pic>
        <p:nvPicPr>
          <p:cNvPr id="4" name="Picture 3">
            <a:extLst>
              <a:ext uri="{FF2B5EF4-FFF2-40B4-BE49-F238E27FC236}">
                <a16:creationId xmlns:a16="http://schemas.microsoft.com/office/drawing/2014/main" id="{A9CFE654-800B-4188-A9F9-8B6AC19029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9271" y="2367038"/>
            <a:ext cx="6193457" cy="3487933"/>
          </a:xfrm>
          <a:prstGeom prst="rect">
            <a:avLst/>
          </a:prstGeom>
        </p:spPr>
      </p:pic>
      <p:sp>
        <p:nvSpPr>
          <p:cNvPr id="5" name="TextBox 4">
            <a:extLst>
              <a:ext uri="{FF2B5EF4-FFF2-40B4-BE49-F238E27FC236}">
                <a16:creationId xmlns:a16="http://schemas.microsoft.com/office/drawing/2014/main" id="{27DBDFF6-9581-4E2F-B999-4B515DB47693}"/>
              </a:ext>
            </a:extLst>
          </p:cNvPr>
          <p:cNvSpPr txBox="1"/>
          <p:nvPr/>
        </p:nvSpPr>
        <p:spPr>
          <a:xfrm>
            <a:off x="838199" y="1594625"/>
            <a:ext cx="10904035" cy="584775"/>
          </a:xfrm>
          <a:prstGeom prst="rect">
            <a:avLst/>
          </a:prstGeom>
          <a:noFill/>
        </p:spPr>
        <p:txBody>
          <a:bodyPr wrap="square" rtlCol="0">
            <a:spAutoFit/>
          </a:bodyPr>
          <a:lstStyle/>
          <a:p>
            <a:pPr algn="ctr"/>
            <a:r>
              <a:rPr lang="en-US" sz="3200" dirty="0">
                <a:solidFill>
                  <a:schemeClr val="accent6">
                    <a:lumMod val="40000"/>
                    <a:lumOff val="60000"/>
                  </a:schemeClr>
                </a:solidFill>
                <a:latin typeface="Kamerik205 8" panose="020B0803030600020004" pitchFamily="34" charset="0"/>
              </a:rPr>
              <a:t>Manage APIs across clouds and on-premises</a:t>
            </a:r>
          </a:p>
        </p:txBody>
      </p:sp>
    </p:spTree>
    <p:extLst>
      <p:ext uri="{BB962C8B-B14F-4D97-AF65-F5344CB8AC3E}">
        <p14:creationId xmlns:p14="http://schemas.microsoft.com/office/powerpoint/2010/main" val="32844087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60830-B178-4FD0-97A6-3E6B52564849}"/>
              </a:ext>
            </a:extLst>
          </p:cNvPr>
          <p:cNvSpPr>
            <a:spLocks noGrp="1"/>
          </p:cNvSpPr>
          <p:nvPr>
            <p:ph type="title"/>
          </p:nvPr>
        </p:nvSpPr>
        <p:spPr/>
        <p:txBody>
          <a:bodyPr/>
          <a:lstStyle/>
          <a:p>
            <a:r>
              <a:rPr lang="en-US" dirty="0"/>
              <a:t>Azure API Management</a:t>
            </a:r>
          </a:p>
        </p:txBody>
      </p:sp>
      <p:pic>
        <p:nvPicPr>
          <p:cNvPr id="4" name="Picture 3">
            <a:extLst>
              <a:ext uri="{FF2B5EF4-FFF2-40B4-BE49-F238E27FC236}">
                <a16:creationId xmlns:a16="http://schemas.microsoft.com/office/drawing/2014/main" id="{A9CFE654-800B-4188-A9F9-8B6AC19029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28708" y="2367038"/>
            <a:ext cx="5934583" cy="3487933"/>
          </a:xfrm>
          <a:prstGeom prst="rect">
            <a:avLst/>
          </a:prstGeom>
        </p:spPr>
      </p:pic>
      <p:sp>
        <p:nvSpPr>
          <p:cNvPr id="5" name="TextBox 4">
            <a:extLst>
              <a:ext uri="{FF2B5EF4-FFF2-40B4-BE49-F238E27FC236}">
                <a16:creationId xmlns:a16="http://schemas.microsoft.com/office/drawing/2014/main" id="{27DBDFF6-9581-4E2F-B999-4B515DB47693}"/>
              </a:ext>
            </a:extLst>
          </p:cNvPr>
          <p:cNvSpPr txBox="1"/>
          <p:nvPr/>
        </p:nvSpPr>
        <p:spPr>
          <a:xfrm>
            <a:off x="838199" y="1594625"/>
            <a:ext cx="10904035" cy="584775"/>
          </a:xfrm>
          <a:prstGeom prst="rect">
            <a:avLst/>
          </a:prstGeom>
          <a:noFill/>
        </p:spPr>
        <p:txBody>
          <a:bodyPr wrap="square" rtlCol="0">
            <a:spAutoFit/>
          </a:bodyPr>
          <a:lstStyle/>
          <a:p>
            <a:pPr algn="ctr"/>
            <a:r>
              <a:rPr lang="en-US" sz="3200" dirty="0">
                <a:solidFill>
                  <a:schemeClr val="accent6">
                    <a:lumMod val="40000"/>
                    <a:lumOff val="60000"/>
                  </a:schemeClr>
                </a:solidFill>
                <a:latin typeface="Kamerik205 8" panose="020B0803030600020004" pitchFamily="34" charset="0"/>
              </a:rPr>
              <a:t>Help protect your resources</a:t>
            </a:r>
          </a:p>
        </p:txBody>
      </p:sp>
    </p:spTree>
    <p:extLst>
      <p:ext uri="{BB962C8B-B14F-4D97-AF65-F5344CB8AC3E}">
        <p14:creationId xmlns:p14="http://schemas.microsoft.com/office/powerpoint/2010/main" val="3342791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8498A8-2568-44E8-8970-C4AB321EF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310" y="171450"/>
            <a:ext cx="4184156" cy="5897880"/>
          </a:xfrm>
          <a:prstGeom prst="rect">
            <a:avLst/>
          </a:prstGeom>
        </p:spPr>
      </p:pic>
      <p:sp>
        <p:nvSpPr>
          <p:cNvPr id="4" name="TextBox 3">
            <a:extLst>
              <a:ext uri="{FF2B5EF4-FFF2-40B4-BE49-F238E27FC236}">
                <a16:creationId xmlns:a16="http://schemas.microsoft.com/office/drawing/2014/main" id="{CE01E3A1-4AD0-47A3-B8DB-62510275B735}"/>
              </a:ext>
            </a:extLst>
          </p:cNvPr>
          <p:cNvSpPr txBox="1"/>
          <p:nvPr/>
        </p:nvSpPr>
        <p:spPr>
          <a:xfrm>
            <a:off x="4904338" y="1839072"/>
            <a:ext cx="6886055" cy="2554545"/>
          </a:xfrm>
          <a:prstGeom prst="rect">
            <a:avLst/>
          </a:prstGeom>
          <a:noFill/>
        </p:spPr>
        <p:txBody>
          <a:bodyPr wrap="square" rtlCol="0">
            <a:spAutoFit/>
          </a:bodyPr>
          <a:lstStyle/>
          <a:p>
            <a:r>
              <a:rPr lang="en-US" sz="4000" dirty="0">
                <a:solidFill>
                  <a:schemeClr val="bg1"/>
                </a:solidFill>
                <a:latin typeface="Kamerik205 8" panose="020B0803030600020004" pitchFamily="34" charset="0"/>
              </a:rPr>
              <a:t>No profit grows where is no pleasure </a:t>
            </a:r>
            <a:r>
              <a:rPr lang="en-US" sz="4000" dirty="0" err="1">
                <a:solidFill>
                  <a:schemeClr val="bg1"/>
                </a:solidFill>
                <a:latin typeface="Kamerik205 8" panose="020B0803030600020004" pitchFamily="34" charset="0"/>
              </a:rPr>
              <a:t>ta'en</a:t>
            </a:r>
            <a:r>
              <a:rPr lang="en-US" sz="4000" dirty="0">
                <a:solidFill>
                  <a:schemeClr val="bg1"/>
                </a:solidFill>
                <a:latin typeface="Kamerik205 8" panose="020B0803030600020004" pitchFamily="34" charset="0"/>
              </a:rPr>
              <a:t>. In brief, sir, study what you most affect</a:t>
            </a:r>
          </a:p>
        </p:txBody>
      </p:sp>
    </p:spTree>
    <p:extLst>
      <p:ext uri="{BB962C8B-B14F-4D97-AF65-F5344CB8AC3E}">
        <p14:creationId xmlns:p14="http://schemas.microsoft.com/office/powerpoint/2010/main" val="22092548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60830-B178-4FD0-97A6-3E6B52564849}"/>
              </a:ext>
            </a:extLst>
          </p:cNvPr>
          <p:cNvSpPr>
            <a:spLocks noGrp="1"/>
          </p:cNvSpPr>
          <p:nvPr>
            <p:ph type="title"/>
          </p:nvPr>
        </p:nvSpPr>
        <p:spPr/>
        <p:txBody>
          <a:bodyPr/>
          <a:lstStyle/>
          <a:p>
            <a:r>
              <a:rPr lang="en-US" dirty="0"/>
              <a:t>Azure API Management</a:t>
            </a:r>
          </a:p>
        </p:txBody>
      </p:sp>
      <p:pic>
        <p:nvPicPr>
          <p:cNvPr id="4" name="Picture 3">
            <a:extLst>
              <a:ext uri="{FF2B5EF4-FFF2-40B4-BE49-F238E27FC236}">
                <a16:creationId xmlns:a16="http://schemas.microsoft.com/office/drawing/2014/main" id="{A9CFE654-800B-4188-A9F9-8B6AC19029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99271" y="2367038"/>
            <a:ext cx="6193457" cy="3487932"/>
          </a:xfrm>
          <a:prstGeom prst="rect">
            <a:avLst/>
          </a:prstGeom>
        </p:spPr>
      </p:pic>
      <p:sp>
        <p:nvSpPr>
          <p:cNvPr id="5" name="TextBox 4">
            <a:extLst>
              <a:ext uri="{FF2B5EF4-FFF2-40B4-BE49-F238E27FC236}">
                <a16:creationId xmlns:a16="http://schemas.microsoft.com/office/drawing/2014/main" id="{27DBDFF6-9581-4E2F-B999-4B515DB47693}"/>
              </a:ext>
            </a:extLst>
          </p:cNvPr>
          <p:cNvSpPr txBox="1"/>
          <p:nvPr/>
        </p:nvSpPr>
        <p:spPr>
          <a:xfrm>
            <a:off x="838199" y="1594625"/>
            <a:ext cx="10904035" cy="584775"/>
          </a:xfrm>
          <a:prstGeom prst="rect">
            <a:avLst/>
          </a:prstGeom>
          <a:noFill/>
        </p:spPr>
        <p:txBody>
          <a:bodyPr wrap="square" rtlCol="0">
            <a:spAutoFit/>
          </a:bodyPr>
          <a:lstStyle/>
          <a:p>
            <a:pPr algn="ctr"/>
            <a:r>
              <a:rPr lang="en-US" sz="3200" dirty="0">
                <a:solidFill>
                  <a:schemeClr val="accent6">
                    <a:lumMod val="40000"/>
                    <a:lumOff val="60000"/>
                  </a:schemeClr>
                </a:solidFill>
                <a:latin typeface="Kamerik205 8" panose="020B0803030600020004" pitchFamily="34" charset="0"/>
              </a:rPr>
              <a:t>Accelerate your business</a:t>
            </a:r>
          </a:p>
        </p:txBody>
      </p:sp>
    </p:spTree>
    <p:extLst>
      <p:ext uri="{BB962C8B-B14F-4D97-AF65-F5344CB8AC3E}">
        <p14:creationId xmlns:p14="http://schemas.microsoft.com/office/powerpoint/2010/main" val="37554995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60830-B178-4FD0-97A6-3E6B52564849}"/>
              </a:ext>
            </a:extLst>
          </p:cNvPr>
          <p:cNvSpPr>
            <a:spLocks noGrp="1"/>
          </p:cNvSpPr>
          <p:nvPr>
            <p:ph type="title"/>
          </p:nvPr>
        </p:nvSpPr>
        <p:spPr/>
        <p:txBody>
          <a:bodyPr/>
          <a:lstStyle/>
          <a:p>
            <a:r>
              <a:rPr lang="en-US" dirty="0"/>
              <a:t>Azure API Management</a:t>
            </a:r>
          </a:p>
        </p:txBody>
      </p:sp>
      <p:pic>
        <p:nvPicPr>
          <p:cNvPr id="4" name="Picture 3">
            <a:extLst>
              <a:ext uri="{FF2B5EF4-FFF2-40B4-BE49-F238E27FC236}">
                <a16:creationId xmlns:a16="http://schemas.microsoft.com/office/drawing/2014/main" id="{A9CFE654-800B-4188-A9F9-8B6AC19029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49721" y="2367038"/>
            <a:ext cx="6092556" cy="3487932"/>
          </a:xfrm>
          <a:prstGeom prst="rect">
            <a:avLst/>
          </a:prstGeom>
        </p:spPr>
      </p:pic>
      <p:sp>
        <p:nvSpPr>
          <p:cNvPr id="5" name="TextBox 4">
            <a:extLst>
              <a:ext uri="{FF2B5EF4-FFF2-40B4-BE49-F238E27FC236}">
                <a16:creationId xmlns:a16="http://schemas.microsoft.com/office/drawing/2014/main" id="{27DBDFF6-9581-4E2F-B999-4B515DB47693}"/>
              </a:ext>
            </a:extLst>
          </p:cNvPr>
          <p:cNvSpPr txBox="1"/>
          <p:nvPr/>
        </p:nvSpPr>
        <p:spPr>
          <a:xfrm>
            <a:off x="838199" y="1594625"/>
            <a:ext cx="10904035" cy="584775"/>
          </a:xfrm>
          <a:prstGeom prst="rect">
            <a:avLst/>
          </a:prstGeom>
          <a:noFill/>
        </p:spPr>
        <p:txBody>
          <a:bodyPr wrap="square" rtlCol="0">
            <a:spAutoFit/>
          </a:bodyPr>
          <a:lstStyle/>
          <a:p>
            <a:pPr algn="ctr"/>
            <a:r>
              <a:rPr lang="en-US" sz="3200" dirty="0">
                <a:solidFill>
                  <a:schemeClr val="accent6">
                    <a:lumMod val="40000"/>
                    <a:lumOff val="60000"/>
                  </a:schemeClr>
                </a:solidFill>
                <a:latin typeface="Kamerik205 8" panose="020B0803030600020004" pitchFamily="34" charset="0"/>
              </a:rPr>
              <a:t>Improve API discoverability</a:t>
            </a:r>
          </a:p>
        </p:txBody>
      </p:sp>
    </p:spTree>
    <p:extLst>
      <p:ext uri="{BB962C8B-B14F-4D97-AF65-F5344CB8AC3E}">
        <p14:creationId xmlns:p14="http://schemas.microsoft.com/office/powerpoint/2010/main" val="37809811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60830-B178-4FD0-97A6-3E6B52564849}"/>
              </a:ext>
            </a:extLst>
          </p:cNvPr>
          <p:cNvSpPr>
            <a:spLocks noGrp="1"/>
          </p:cNvSpPr>
          <p:nvPr>
            <p:ph type="title"/>
          </p:nvPr>
        </p:nvSpPr>
        <p:spPr/>
        <p:txBody>
          <a:bodyPr/>
          <a:lstStyle/>
          <a:p>
            <a:r>
              <a:rPr lang="en-US" dirty="0"/>
              <a:t>Azure API Management</a:t>
            </a:r>
          </a:p>
        </p:txBody>
      </p:sp>
      <p:pic>
        <p:nvPicPr>
          <p:cNvPr id="4" name="Picture 3">
            <a:extLst>
              <a:ext uri="{FF2B5EF4-FFF2-40B4-BE49-F238E27FC236}">
                <a16:creationId xmlns:a16="http://schemas.microsoft.com/office/drawing/2014/main" id="{A9CFE654-800B-4188-A9F9-8B6AC19029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49721" y="2367038"/>
            <a:ext cx="6092556" cy="3487932"/>
          </a:xfrm>
          <a:prstGeom prst="rect">
            <a:avLst/>
          </a:prstGeom>
        </p:spPr>
      </p:pic>
      <p:sp>
        <p:nvSpPr>
          <p:cNvPr id="5" name="TextBox 4">
            <a:extLst>
              <a:ext uri="{FF2B5EF4-FFF2-40B4-BE49-F238E27FC236}">
                <a16:creationId xmlns:a16="http://schemas.microsoft.com/office/drawing/2014/main" id="{27DBDFF6-9581-4E2F-B999-4B515DB47693}"/>
              </a:ext>
            </a:extLst>
          </p:cNvPr>
          <p:cNvSpPr txBox="1"/>
          <p:nvPr/>
        </p:nvSpPr>
        <p:spPr>
          <a:xfrm>
            <a:off x="838199" y="1594625"/>
            <a:ext cx="10904035" cy="584775"/>
          </a:xfrm>
          <a:prstGeom prst="rect">
            <a:avLst/>
          </a:prstGeom>
          <a:noFill/>
        </p:spPr>
        <p:txBody>
          <a:bodyPr wrap="square" rtlCol="0">
            <a:spAutoFit/>
          </a:bodyPr>
          <a:lstStyle/>
          <a:p>
            <a:pPr algn="ctr"/>
            <a:r>
              <a:rPr lang="en-US" sz="3200" dirty="0">
                <a:solidFill>
                  <a:schemeClr val="accent6">
                    <a:lumMod val="40000"/>
                    <a:lumOff val="60000"/>
                  </a:schemeClr>
                </a:solidFill>
                <a:latin typeface="Kamerik205 8" panose="020B0803030600020004" pitchFamily="34" charset="0"/>
              </a:rPr>
              <a:t>Transform your existing services</a:t>
            </a:r>
          </a:p>
        </p:txBody>
      </p:sp>
    </p:spTree>
    <p:extLst>
      <p:ext uri="{BB962C8B-B14F-4D97-AF65-F5344CB8AC3E}">
        <p14:creationId xmlns:p14="http://schemas.microsoft.com/office/powerpoint/2010/main" val="23043803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60830-B178-4FD0-97A6-3E6B52564849}"/>
              </a:ext>
            </a:extLst>
          </p:cNvPr>
          <p:cNvSpPr>
            <a:spLocks noGrp="1"/>
          </p:cNvSpPr>
          <p:nvPr>
            <p:ph type="title"/>
          </p:nvPr>
        </p:nvSpPr>
        <p:spPr/>
        <p:txBody>
          <a:bodyPr/>
          <a:lstStyle/>
          <a:p>
            <a:r>
              <a:rPr lang="en-US" dirty="0"/>
              <a:t>Azure API Management</a:t>
            </a:r>
          </a:p>
        </p:txBody>
      </p:sp>
      <p:pic>
        <p:nvPicPr>
          <p:cNvPr id="4" name="Picture 3">
            <a:extLst>
              <a:ext uri="{FF2B5EF4-FFF2-40B4-BE49-F238E27FC236}">
                <a16:creationId xmlns:a16="http://schemas.microsoft.com/office/drawing/2014/main" id="{A9CFE654-800B-4188-A9F9-8B6AC19029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49721" y="2370274"/>
            <a:ext cx="6092556" cy="3481460"/>
          </a:xfrm>
          <a:prstGeom prst="rect">
            <a:avLst/>
          </a:prstGeom>
        </p:spPr>
      </p:pic>
      <p:sp>
        <p:nvSpPr>
          <p:cNvPr id="5" name="TextBox 4">
            <a:extLst>
              <a:ext uri="{FF2B5EF4-FFF2-40B4-BE49-F238E27FC236}">
                <a16:creationId xmlns:a16="http://schemas.microsoft.com/office/drawing/2014/main" id="{27DBDFF6-9581-4E2F-B999-4B515DB47693}"/>
              </a:ext>
            </a:extLst>
          </p:cNvPr>
          <p:cNvSpPr txBox="1"/>
          <p:nvPr/>
        </p:nvSpPr>
        <p:spPr>
          <a:xfrm>
            <a:off x="838199" y="1594625"/>
            <a:ext cx="10904035" cy="584775"/>
          </a:xfrm>
          <a:prstGeom prst="rect">
            <a:avLst/>
          </a:prstGeom>
          <a:noFill/>
        </p:spPr>
        <p:txBody>
          <a:bodyPr wrap="square" rtlCol="0">
            <a:spAutoFit/>
          </a:bodyPr>
          <a:lstStyle/>
          <a:p>
            <a:pPr algn="ctr"/>
            <a:r>
              <a:rPr lang="en-US" sz="3200" dirty="0">
                <a:solidFill>
                  <a:schemeClr val="accent6">
                    <a:lumMod val="40000"/>
                    <a:lumOff val="60000"/>
                  </a:schemeClr>
                </a:solidFill>
                <a:latin typeface="Kamerik205 8" panose="020B0803030600020004" pitchFamily="34" charset="0"/>
              </a:rPr>
              <a:t>Transform your existing services</a:t>
            </a:r>
          </a:p>
        </p:txBody>
      </p:sp>
    </p:spTree>
    <p:extLst>
      <p:ext uri="{BB962C8B-B14F-4D97-AF65-F5344CB8AC3E}">
        <p14:creationId xmlns:p14="http://schemas.microsoft.com/office/powerpoint/2010/main" val="850110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F58F5-B28E-4E9B-970F-AA24A3C1359E}"/>
              </a:ext>
            </a:extLst>
          </p:cNvPr>
          <p:cNvSpPr>
            <a:spLocks noGrp="1"/>
          </p:cNvSpPr>
          <p:nvPr>
            <p:ph type="title"/>
          </p:nvPr>
        </p:nvSpPr>
        <p:spPr/>
        <p:txBody>
          <a:bodyPr/>
          <a:lstStyle/>
          <a:p>
            <a:r>
              <a:rPr lang="en-US" dirty="0"/>
              <a:t>Tiers &amp; Pricing</a:t>
            </a:r>
          </a:p>
        </p:txBody>
      </p:sp>
      <p:sp>
        <p:nvSpPr>
          <p:cNvPr id="3" name="Rectangle: Rounded Corners 2">
            <a:extLst>
              <a:ext uri="{FF2B5EF4-FFF2-40B4-BE49-F238E27FC236}">
                <a16:creationId xmlns:a16="http://schemas.microsoft.com/office/drawing/2014/main" id="{2554F284-FC86-4C75-9722-1FD722386422}"/>
              </a:ext>
            </a:extLst>
          </p:cNvPr>
          <p:cNvSpPr/>
          <p:nvPr/>
        </p:nvSpPr>
        <p:spPr>
          <a:xfrm>
            <a:off x="711200" y="2101846"/>
            <a:ext cx="3086100" cy="1155699"/>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2500" b="1" dirty="0"/>
              <a:t>Basic</a:t>
            </a:r>
          </a:p>
        </p:txBody>
      </p:sp>
      <p:sp>
        <p:nvSpPr>
          <p:cNvPr id="4" name="Rectangle: Rounded Corners 3">
            <a:extLst>
              <a:ext uri="{FF2B5EF4-FFF2-40B4-BE49-F238E27FC236}">
                <a16:creationId xmlns:a16="http://schemas.microsoft.com/office/drawing/2014/main" id="{F5037D0C-A919-40EF-8AD7-4119D724C5F6}"/>
              </a:ext>
            </a:extLst>
          </p:cNvPr>
          <p:cNvSpPr/>
          <p:nvPr/>
        </p:nvSpPr>
        <p:spPr>
          <a:xfrm>
            <a:off x="4552950" y="2101845"/>
            <a:ext cx="3086100" cy="1155699"/>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2500" b="1" dirty="0"/>
              <a:t>Standard</a:t>
            </a:r>
          </a:p>
        </p:txBody>
      </p:sp>
      <p:sp>
        <p:nvSpPr>
          <p:cNvPr id="5" name="Rectangle: Rounded Corners 4">
            <a:extLst>
              <a:ext uri="{FF2B5EF4-FFF2-40B4-BE49-F238E27FC236}">
                <a16:creationId xmlns:a16="http://schemas.microsoft.com/office/drawing/2014/main" id="{4732A745-73EF-47B1-8CE8-A948F6AA9B98}"/>
              </a:ext>
            </a:extLst>
          </p:cNvPr>
          <p:cNvSpPr/>
          <p:nvPr/>
        </p:nvSpPr>
        <p:spPr>
          <a:xfrm>
            <a:off x="8394700" y="2101844"/>
            <a:ext cx="3086100" cy="1155699"/>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2500" b="1" dirty="0"/>
              <a:t>Premium</a:t>
            </a:r>
          </a:p>
        </p:txBody>
      </p:sp>
      <p:sp>
        <p:nvSpPr>
          <p:cNvPr id="6" name="Rectangle: Rounded Corners 5">
            <a:extLst>
              <a:ext uri="{FF2B5EF4-FFF2-40B4-BE49-F238E27FC236}">
                <a16:creationId xmlns:a16="http://schemas.microsoft.com/office/drawing/2014/main" id="{AC0EEEB4-6517-483D-8BAF-035FD969144E}"/>
              </a:ext>
            </a:extLst>
          </p:cNvPr>
          <p:cNvSpPr/>
          <p:nvPr/>
        </p:nvSpPr>
        <p:spPr>
          <a:xfrm>
            <a:off x="711200" y="3668700"/>
            <a:ext cx="3086100" cy="1155699"/>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2500" b="1" dirty="0"/>
              <a:t>Developer</a:t>
            </a:r>
          </a:p>
        </p:txBody>
      </p:sp>
      <p:sp>
        <p:nvSpPr>
          <p:cNvPr id="7" name="Rectangle: Rounded Corners 6">
            <a:extLst>
              <a:ext uri="{FF2B5EF4-FFF2-40B4-BE49-F238E27FC236}">
                <a16:creationId xmlns:a16="http://schemas.microsoft.com/office/drawing/2014/main" id="{BAC06912-873B-45F3-888C-CDDC1587AF6B}"/>
              </a:ext>
            </a:extLst>
          </p:cNvPr>
          <p:cNvSpPr/>
          <p:nvPr/>
        </p:nvSpPr>
        <p:spPr>
          <a:xfrm>
            <a:off x="4552950" y="3668699"/>
            <a:ext cx="3086100" cy="1155699"/>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2500" b="1" dirty="0"/>
              <a:t>Consumption</a:t>
            </a:r>
          </a:p>
        </p:txBody>
      </p:sp>
      <p:sp>
        <p:nvSpPr>
          <p:cNvPr id="8" name="Rectangle: Rounded Corners 7">
            <a:extLst>
              <a:ext uri="{FF2B5EF4-FFF2-40B4-BE49-F238E27FC236}">
                <a16:creationId xmlns:a16="http://schemas.microsoft.com/office/drawing/2014/main" id="{B0049682-34DE-4F59-9591-BE189DF7D02C}"/>
              </a:ext>
            </a:extLst>
          </p:cNvPr>
          <p:cNvSpPr/>
          <p:nvPr/>
        </p:nvSpPr>
        <p:spPr>
          <a:xfrm>
            <a:off x="8394700" y="3668698"/>
            <a:ext cx="3086100" cy="1155699"/>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2500" b="1" dirty="0"/>
              <a:t>Isolated</a:t>
            </a:r>
          </a:p>
        </p:txBody>
      </p:sp>
    </p:spTree>
    <p:extLst>
      <p:ext uri="{BB962C8B-B14F-4D97-AF65-F5344CB8AC3E}">
        <p14:creationId xmlns:p14="http://schemas.microsoft.com/office/powerpoint/2010/main" val="416605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F95A2-17AD-457B-9E55-A30A9639C6A7}"/>
              </a:ext>
            </a:extLst>
          </p:cNvPr>
          <p:cNvSpPr>
            <a:spLocks noGrp="1"/>
          </p:cNvSpPr>
          <p:nvPr>
            <p:ph type="title"/>
          </p:nvPr>
        </p:nvSpPr>
        <p:spPr/>
        <p:txBody>
          <a:bodyPr/>
          <a:lstStyle/>
          <a:p>
            <a:r>
              <a:rPr lang="en-US" dirty="0"/>
              <a:t>Tiers &amp; Pricing</a:t>
            </a:r>
          </a:p>
        </p:txBody>
      </p:sp>
      <p:graphicFrame>
        <p:nvGraphicFramePr>
          <p:cNvPr id="4" name="Table 4">
            <a:extLst>
              <a:ext uri="{FF2B5EF4-FFF2-40B4-BE49-F238E27FC236}">
                <a16:creationId xmlns:a16="http://schemas.microsoft.com/office/drawing/2014/main" id="{6C8B9A75-BE87-4F33-9364-DE295C1C65A2}"/>
              </a:ext>
            </a:extLst>
          </p:cNvPr>
          <p:cNvGraphicFramePr>
            <a:graphicFrameLocks noGrp="1"/>
          </p:cNvGraphicFramePr>
          <p:nvPr>
            <p:extLst>
              <p:ext uri="{D42A27DB-BD31-4B8C-83A1-F6EECF244321}">
                <p14:modId xmlns:p14="http://schemas.microsoft.com/office/powerpoint/2010/main" val="845869795"/>
              </p:ext>
            </p:extLst>
          </p:nvPr>
        </p:nvGraphicFramePr>
        <p:xfrm>
          <a:off x="990179" y="1450768"/>
          <a:ext cx="10019034" cy="4820920"/>
        </p:xfrm>
        <a:graphic>
          <a:graphicData uri="http://schemas.openxmlformats.org/drawingml/2006/table">
            <a:tbl>
              <a:tblPr firstRow="1" bandRow="1">
                <a:tableStyleId>{5C22544A-7EE6-4342-B048-85BDC9FD1C3A}</a:tableStyleId>
              </a:tblPr>
              <a:tblGrid>
                <a:gridCol w="1676718">
                  <a:extLst>
                    <a:ext uri="{9D8B030D-6E8A-4147-A177-3AD203B41FA5}">
                      <a16:colId xmlns:a16="http://schemas.microsoft.com/office/drawing/2014/main" val="752699975"/>
                    </a:ext>
                  </a:extLst>
                </a:gridCol>
                <a:gridCol w="1390386">
                  <a:extLst>
                    <a:ext uri="{9D8B030D-6E8A-4147-A177-3AD203B41FA5}">
                      <a16:colId xmlns:a16="http://schemas.microsoft.com/office/drawing/2014/main" val="226202411"/>
                    </a:ext>
                  </a:extLst>
                </a:gridCol>
                <a:gridCol w="1390386">
                  <a:extLst>
                    <a:ext uri="{9D8B030D-6E8A-4147-A177-3AD203B41FA5}">
                      <a16:colId xmlns:a16="http://schemas.microsoft.com/office/drawing/2014/main" val="2676976270"/>
                    </a:ext>
                  </a:extLst>
                </a:gridCol>
                <a:gridCol w="1390386">
                  <a:extLst>
                    <a:ext uri="{9D8B030D-6E8A-4147-A177-3AD203B41FA5}">
                      <a16:colId xmlns:a16="http://schemas.microsoft.com/office/drawing/2014/main" val="2855314395"/>
                    </a:ext>
                  </a:extLst>
                </a:gridCol>
                <a:gridCol w="1390386">
                  <a:extLst>
                    <a:ext uri="{9D8B030D-6E8A-4147-A177-3AD203B41FA5}">
                      <a16:colId xmlns:a16="http://schemas.microsoft.com/office/drawing/2014/main" val="4249929099"/>
                    </a:ext>
                  </a:extLst>
                </a:gridCol>
                <a:gridCol w="1390386">
                  <a:extLst>
                    <a:ext uri="{9D8B030D-6E8A-4147-A177-3AD203B41FA5}">
                      <a16:colId xmlns:a16="http://schemas.microsoft.com/office/drawing/2014/main" val="3346389413"/>
                    </a:ext>
                  </a:extLst>
                </a:gridCol>
                <a:gridCol w="1390386">
                  <a:extLst>
                    <a:ext uri="{9D8B030D-6E8A-4147-A177-3AD203B41FA5}">
                      <a16:colId xmlns:a16="http://schemas.microsoft.com/office/drawing/2014/main" val="1080113111"/>
                    </a:ext>
                  </a:extLst>
                </a:gridCol>
              </a:tblGrid>
              <a:tr h="370840">
                <a:tc>
                  <a:txBody>
                    <a:bodyPr/>
                    <a:lstStyle/>
                    <a:p>
                      <a:endParaRPr lang="en-US" sz="1600" dirty="0"/>
                    </a:p>
                  </a:txBody>
                  <a:tcPr/>
                </a:tc>
                <a:tc>
                  <a:txBody>
                    <a:bodyPr/>
                    <a:lstStyle/>
                    <a:p>
                      <a:pPr algn="ctr"/>
                      <a:r>
                        <a:rPr lang="en-US" sz="1600" dirty="0"/>
                        <a:t>Consumption</a:t>
                      </a:r>
                    </a:p>
                  </a:txBody>
                  <a:tcPr/>
                </a:tc>
                <a:tc>
                  <a:txBody>
                    <a:bodyPr/>
                    <a:lstStyle/>
                    <a:p>
                      <a:pPr algn="ctr"/>
                      <a:r>
                        <a:rPr lang="en-US" sz="1600" dirty="0"/>
                        <a:t>Developer</a:t>
                      </a:r>
                    </a:p>
                  </a:txBody>
                  <a:tcPr/>
                </a:tc>
                <a:tc>
                  <a:txBody>
                    <a:bodyPr/>
                    <a:lstStyle/>
                    <a:p>
                      <a:pPr algn="ctr"/>
                      <a:r>
                        <a:rPr lang="en-US" sz="1600" dirty="0"/>
                        <a:t>Basic</a:t>
                      </a:r>
                    </a:p>
                  </a:txBody>
                  <a:tcPr/>
                </a:tc>
                <a:tc>
                  <a:txBody>
                    <a:bodyPr/>
                    <a:lstStyle/>
                    <a:p>
                      <a:pPr algn="ctr"/>
                      <a:r>
                        <a:rPr lang="en-US" sz="1600" dirty="0"/>
                        <a:t>Standard</a:t>
                      </a:r>
                    </a:p>
                  </a:txBody>
                  <a:tcPr/>
                </a:tc>
                <a:tc>
                  <a:txBody>
                    <a:bodyPr/>
                    <a:lstStyle/>
                    <a:p>
                      <a:pPr algn="ctr"/>
                      <a:r>
                        <a:rPr lang="en-US" sz="1600" dirty="0"/>
                        <a:t>Premium</a:t>
                      </a:r>
                    </a:p>
                  </a:txBody>
                  <a:tcPr/>
                </a:tc>
                <a:tc>
                  <a:txBody>
                    <a:bodyPr/>
                    <a:lstStyle/>
                    <a:p>
                      <a:pPr algn="ctr"/>
                      <a:r>
                        <a:rPr lang="en-US" sz="1600" dirty="0"/>
                        <a:t>Isolated</a:t>
                      </a:r>
                    </a:p>
                  </a:txBody>
                  <a:tcPr/>
                </a:tc>
                <a:extLst>
                  <a:ext uri="{0D108BD9-81ED-4DB2-BD59-A6C34878D82A}">
                    <a16:rowId xmlns:a16="http://schemas.microsoft.com/office/drawing/2014/main" val="1765220075"/>
                  </a:ext>
                </a:extLst>
              </a:tr>
              <a:tr h="370840">
                <a:tc>
                  <a:txBody>
                    <a:bodyPr/>
                    <a:lstStyle/>
                    <a:p>
                      <a:r>
                        <a:rPr lang="en-US" sz="1100" dirty="0"/>
                        <a:t>Price</a:t>
                      </a:r>
                    </a:p>
                  </a:txBody>
                  <a:tcPr/>
                </a:tc>
                <a:tc>
                  <a:txBody>
                    <a:bodyPr/>
                    <a:lstStyle/>
                    <a:p>
                      <a:pPr algn="ctr"/>
                      <a:r>
                        <a:rPr lang="en-US" sz="1400" dirty="0"/>
                        <a:t>$0.035/10k</a:t>
                      </a:r>
                    </a:p>
                  </a:txBody>
                  <a:tcPr/>
                </a:tc>
                <a:tc>
                  <a:txBody>
                    <a:bodyPr/>
                    <a:lstStyle/>
                    <a:p>
                      <a:pPr algn="ctr"/>
                      <a:r>
                        <a:rPr lang="en-US" sz="1400" dirty="0"/>
                        <a:t>$48.04</a:t>
                      </a:r>
                    </a:p>
                  </a:txBody>
                  <a:tcPr/>
                </a:tc>
                <a:tc>
                  <a:txBody>
                    <a:bodyPr/>
                    <a:lstStyle/>
                    <a:p>
                      <a:pPr algn="ctr"/>
                      <a:r>
                        <a:rPr lang="en-US" sz="1400" dirty="0"/>
                        <a:t>$147.17</a:t>
                      </a:r>
                    </a:p>
                  </a:txBody>
                  <a:tcPr/>
                </a:tc>
                <a:tc>
                  <a:txBody>
                    <a:bodyPr/>
                    <a:lstStyle/>
                    <a:p>
                      <a:pPr algn="ctr"/>
                      <a:r>
                        <a:rPr lang="en-US" sz="1400" dirty="0"/>
                        <a:t>$686.72</a:t>
                      </a:r>
                    </a:p>
                  </a:txBody>
                  <a:tcPr/>
                </a:tc>
                <a:tc>
                  <a:txBody>
                    <a:bodyPr/>
                    <a:lstStyle/>
                    <a:p>
                      <a:pPr algn="ctr"/>
                      <a:r>
                        <a:rPr lang="en-US" sz="1400" dirty="0"/>
                        <a:t>$2795.17</a:t>
                      </a:r>
                    </a:p>
                  </a:txBody>
                  <a:tcPr/>
                </a:tc>
                <a:tc>
                  <a:txBody>
                    <a:bodyPr/>
                    <a:lstStyle/>
                    <a:p>
                      <a:pPr algn="ctr"/>
                      <a:r>
                        <a:rPr lang="en-US" sz="1400" dirty="0"/>
                        <a:t>TBA</a:t>
                      </a:r>
                    </a:p>
                  </a:txBody>
                  <a:tcPr/>
                </a:tc>
                <a:extLst>
                  <a:ext uri="{0D108BD9-81ED-4DB2-BD59-A6C34878D82A}">
                    <a16:rowId xmlns:a16="http://schemas.microsoft.com/office/drawing/2014/main" val="4146048123"/>
                  </a:ext>
                </a:extLst>
              </a:tr>
              <a:tr h="370840">
                <a:tc>
                  <a:txBody>
                    <a:bodyPr/>
                    <a:lstStyle/>
                    <a:p>
                      <a:r>
                        <a:rPr lang="en-US" sz="1100" dirty="0"/>
                        <a:t>Cache</a:t>
                      </a:r>
                    </a:p>
                  </a:txBody>
                  <a:tcPr/>
                </a:tc>
                <a:tc>
                  <a:txBody>
                    <a:bodyPr/>
                    <a:lstStyle/>
                    <a:p>
                      <a:pPr algn="ctr"/>
                      <a:r>
                        <a:rPr lang="en-US" sz="1400" dirty="0"/>
                        <a:t>External Only</a:t>
                      </a:r>
                    </a:p>
                  </a:txBody>
                  <a:tcPr/>
                </a:tc>
                <a:tc>
                  <a:txBody>
                    <a:bodyPr/>
                    <a:lstStyle/>
                    <a:p>
                      <a:pPr algn="ctr"/>
                      <a:r>
                        <a:rPr lang="en-US" sz="1400" dirty="0"/>
                        <a:t>10-Mb</a:t>
                      </a:r>
                    </a:p>
                  </a:txBody>
                  <a:tcPr/>
                </a:tc>
                <a:tc>
                  <a:txBody>
                    <a:bodyPr/>
                    <a:lstStyle/>
                    <a:p>
                      <a:pPr algn="ctr"/>
                      <a:r>
                        <a:rPr lang="en-US" sz="1400" dirty="0"/>
                        <a:t>50-Mb</a:t>
                      </a:r>
                    </a:p>
                  </a:txBody>
                  <a:tcPr/>
                </a:tc>
                <a:tc>
                  <a:txBody>
                    <a:bodyPr/>
                    <a:lstStyle/>
                    <a:p>
                      <a:pPr algn="ctr"/>
                      <a:r>
                        <a:rPr lang="en-US" sz="1400" dirty="0"/>
                        <a:t>1-Gb</a:t>
                      </a:r>
                    </a:p>
                  </a:txBody>
                  <a:tcPr/>
                </a:tc>
                <a:tc>
                  <a:txBody>
                    <a:bodyPr/>
                    <a:lstStyle/>
                    <a:p>
                      <a:pPr algn="ctr"/>
                      <a:r>
                        <a:rPr lang="en-US" sz="1400" dirty="0"/>
                        <a:t>5-Gb</a:t>
                      </a:r>
                    </a:p>
                  </a:txBody>
                  <a:tcPr/>
                </a:tc>
                <a:tc>
                  <a:txBody>
                    <a:bodyPr/>
                    <a:lstStyle/>
                    <a:p>
                      <a:pPr algn="ctr"/>
                      <a:r>
                        <a:rPr lang="en-US" sz="1400" dirty="0"/>
                        <a:t>5-Gb</a:t>
                      </a:r>
                    </a:p>
                  </a:txBody>
                  <a:tcPr/>
                </a:tc>
                <a:extLst>
                  <a:ext uri="{0D108BD9-81ED-4DB2-BD59-A6C34878D82A}">
                    <a16:rowId xmlns:a16="http://schemas.microsoft.com/office/drawing/2014/main" val="2644711747"/>
                  </a:ext>
                </a:extLst>
              </a:tr>
              <a:tr h="370840">
                <a:tc>
                  <a:txBody>
                    <a:bodyPr/>
                    <a:lstStyle/>
                    <a:p>
                      <a:r>
                        <a:rPr lang="en-US" sz="1100" dirty="0"/>
                        <a:t>Scale-Out</a:t>
                      </a:r>
                    </a:p>
                  </a:txBody>
                  <a:tcPr/>
                </a:tc>
                <a:tc>
                  <a:txBody>
                    <a:bodyPr/>
                    <a:lstStyle/>
                    <a:p>
                      <a:pPr algn="ctr"/>
                      <a:r>
                        <a:rPr lang="en-US" sz="1400" dirty="0"/>
                        <a:t>N/A</a:t>
                      </a:r>
                    </a:p>
                  </a:txBody>
                  <a:tcPr/>
                </a:tc>
                <a:tc>
                  <a:txBody>
                    <a:bodyPr/>
                    <a:lstStyle/>
                    <a:p>
                      <a:pPr algn="ctr"/>
                      <a:r>
                        <a:rPr lang="en-US" sz="1400" dirty="0"/>
                        <a:t>1</a:t>
                      </a:r>
                    </a:p>
                  </a:txBody>
                  <a:tcPr/>
                </a:tc>
                <a:tc>
                  <a:txBody>
                    <a:bodyPr/>
                    <a:lstStyle/>
                    <a:p>
                      <a:pPr algn="ctr"/>
                      <a:r>
                        <a:rPr lang="en-US" sz="1400" dirty="0"/>
                        <a:t>2</a:t>
                      </a:r>
                    </a:p>
                  </a:txBody>
                  <a:tcPr/>
                </a:tc>
                <a:tc>
                  <a:txBody>
                    <a:bodyPr/>
                    <a:lstStyle/>
                    <a:p>
                      <a:pPr algn="ctr"/>
                      <a:r>
                        <a:rPr lang="en-US" sz="1400" dirty="0"/>
                        <a:t>4</a:t>
                      </a:r>
                    </a:p>
                  </a:txBody>
                  <a:tcPr/>
                </a:tc>
                <a:tc>
                  <a:txBody>
                    <a:bodyPr/>
                    <a:lstStyle/>
                    <a:p>
                      <a:pPr algn="ctr"/>
                      <a:r>
                        <a:rPr lang="en-US" sz="1400" dirty="0"/>
                        <a:t>12/region</a:t>
                      </a:r>
                    </a:p>
                  </a:txBody>
                  <a:tcPr/>
                </a:tc>
                <a:tc>
                  <a:txBody>
                    <a:bodyPr/>
                    <a:lstStyle/>
                    <a:p>
                      <a:pPr algn="ctr"/>
                      <a:r>
                        <a:rPr lang="en-US" sz="1400" dirty="0"/>
                        <a:t>12/region</a:t>
                      </a:r>
                    </a:p>
                  </a:txBody>
                  <a:tcPr/>
                </a:tc>
                <a:extLst>
                  <a:ext uri="{0D108BD9-81ED-4DB2-BD59-A6C34878D82A}">
                    <a16:rowId xmlns:a16="http://schemas.microsoft.com/office/drawing/2014/main" val="1095840816"/>
                  </a:ext>
                </a:extLst>
              </a:tr>
              <a:tr h="370840">
                <a:tc>
                  <a:txBody>
                    <a:bodyPr/>
                    <a:lstStyle/>
                    <a:p>
                      <a:r>
                        <a:rPr lang="en-US" sz="1100" dirty="0"/>
                        <a:t>SLA</a:t>
                      </a:r>
                    </a:p>
                  </a:txBody>
                  <a:tcPr/>
                </a:tc>
                <a:tc>
                  <a:txBody>
                    <a:bodyPr/>
                    <a:lstStyle/>
                    <a:p>
                      <a:pPr algn="ctr"/>
                      <a:r>
                        <a:rPr lang="en-US" sz="1400" dirty="0"/>
                        <a:t>99.95%</a:t>
                      </a:r>
                    </a:p>
                  </a:txBody>
                  <a:tcPr/>
                </a:tc>
                <a:tc>
                  <a:txBody>
                    <a:bodyPr/>
                    <a:lstStyle/>
                    <a:p>
                      <a:pPr algn="ctr"/>
                      <a:r>
                        <a:rPr lang="en-US" sz="1400" dirty="0"/>
                        <a:t>No</a:t>
                      </a:r>
                    </a:p>
                  </a:txBody>
                  <a:tcPr/>
                </a:tc>
                <a:tc>
                  <a:txBody>
                    <a:bodyPr/>
                    <a:lstStyle/>
                    <a:p>
                      <a:pPr algn="ctr"/>
                      <a:r>
                        <a:rPr lang="en-US" sz="1400" dirty="0"/>
                        <a:t>99.95%</a:t>
                      </a:r>
                    </a:p>
                  </a:txBody>
                  <a:tcPr/>
                </a:tc>
                <a:tc>
                  <a:txBody>
                    <a:bodyPr/>
                    <a:lstStyle/>
                    <a:p>
                      <a:pPr algn="ctr"/>
                      <a:r>
                        <a:rPr lang="en-US" sz="1400" dirty="0"/>
                        <a:t>99.95%</a:t>
                      </a:r>
                    </a:p>
                  </a:txBody>
                  <a:tcPr/>
                </a:tc>
                <a:tc>
                  <a:txBody>
                    <a:bodyPr/>
                    <a:lstStyle/>
                    <a:p>
                      <a:pPr algn="ctr"/>
                      <a:r>
                        <a:rPr lang="en-US" sz="1400" dirty="0"/>
                        <a:t>99.99%</a:t>
                      </a:r>
                    </a:p>
                  </a:txBody>
                  <a:tcPr/>
                </a:tc>
                <a:tc>
                  <a:txBody>
                    <a:bodyPr/>
                    <a:lstStyle/>
                    <a:p>
                      <a:pPr algn="ctr"/>
                      <a:r>
                        <a:rPr lang="en-US" sz="1400" dirty="0"/>
                        <a:t>99.99%</a:t>
                      </a:r>
                    </a:p>
                  </a:txBody>
                  <a:tcPr/>
                </a:tc>
                <a:extLst>
                  <a:ext uri="{0D108BD9-81ED-4DB2-BD59-A6C34878D82A}">
                    <a16:rowId xmlns:a16="http://schemas.microsoft.com/office/drawing/2014/main" val="3787841835"/>
                  </a:ext>
                </a:extLst>
              </a:tr>
              <a:tr h="370840">
                <a:tc>
                  <a:txBody>
                    <a:bodyPr/>
                    <a:lstStyle/>
                    <a:p>
                      <a:r>
                        <a:rPr lang="en-US" sz="1100" dirty="0"/>
                        <a:t>Isolation</a:t>
                      </a:r>
                    </a:p>
                  </a:txBody>
                  <a:tcPr/>
                </a:tc>
                <a:tc>
                  <a:txBody>
                    <a:bodyPr/>
                    <a:lstStyle/>
                    <a:p>
                      <a:pPr algn="ctr"/>
                      <a:r>
                        <a:rPr lang="en-US" sz="1400" dirty="0"/>
                        <a:t>Shared</a:t>
                      </a:r>
                    </a:p>
                  </a:txBody>
                  <a:tcPr/>
                </a:tc>
                <a:tc>
                  <a:txBody>
                    <a:bodyPr/>
                    <a:lstStyle/>
                    <a:p>
                      <a:pPr algn="ctr"/>
                      <a:r>
                        <a:rPr lang="en-US" sz="1400" dirty="0"/>
                        <a:t>Private</a:t>
                      </a:r>
                    </a:p>
                  </a:txBody>
                  <a:tcPr/>
                </a:tc>
                <a:tc>
                  <a:txBody>
                    <a:bodyPr/>
                    <a:lstStyle/>
                    <a:p>
                      <a:pPr algn="ctr"/>
                      <a:r>
                        <a:rPr lang="en-US" sz="1400" dirty="0"/>
                        <a:t>Private</a:t>
                      </a:r>
                    </a:p>
                  </a:txBody>
                  <a:tcPr/>
                </a:tc>
                <a:tc>
                  <a:txBody>
                    <a:bodyPr/>
                    <a:lstStyle/>
                    <a:p>
                      <a:pPr algn="ctr"/>
                      <a:r>
                        <a:rPr lang="en-US" sz="1400" dirty="0"/>
                        <a:t>Private</a:t>
                      </a:r>
                    </a:p>
                  </a:txBody>
                  <a:tcPr/>
                </a:tc>
                <a:tc>
                  <a:txBody>
                    <a:bodyPr/>
                    <a:lstStyle/>
                    <a:p>
                      <a:pPr algn="ctr"/>
                      <a:r>
                        <a:rPr lang="en-US" sz="1400" dirty="0"/>
                        <a:t>Private</a:t>
                      </a:r>
                    </a:p>
                  </a:txBody>
                  <a:tcPr/>
                </a:tc>
                <a:tc>
                  <a:txBody>
                    <a:bodyPr/>
                    <a:lstStyle/>
                    <a:p>
                      <a:pPr algn="ctr"/>
                      <a:r>
                        <a:rPr lang="en-US" sz="1400" dirty="0"/>
                        <a:t>Private</a:t>
                      </a:r>
                    </a:p>
                  </a:txBody>
                  <a:tcPr/>
                </a:tc>
                <a:extLst>
                  <a:ext uri="{0D108BD9-81ED-4DB2-BD59-A6C34878D82A}">
                    <a16:rowId xmlns:a16="http://schemas.microsoft.com/office/drawing/2014/main" val="1470697452"/>
                  </a:ext>
                </a:extLst>
              </a:tr>
              <a:tr h="370840">
                <a:tc>
                  <a:txBody>
                    <a:bodyPr/>
                    <a:lstStyle/>
                    <a:p>
                      <a:r>
                        <a:rPr lang="en-US" sz="1100" dirty="0"/>
                        <a:t>Developer Portal</a:t>
                      </a:r>
                    </a:p>
                  </a:txBody>
                  <a:tcPr/>
                </a:tc>
                <a:tc>
                  <a:txBody>
                    <a:bodyPr/>
                    <a:lstStyle/>
                    <a:p>
                      <a:pPr algn="ctr"/>
                      <a:r>
                        <a:rPr lang="en-US" sz="1400" dirty="0"/>
                        <a:t>No</a:t>
                      </a:r>
                    </a:p>
                  </a:txBody>
                  <a:tcPr/>
                </a:tc>
                <a:tc>
                  <a:txBody>
                    <a:bodyPr/>
                    <a:lstStyle/>
                    <a:p>
                      <a:pPr algn="ctr"/>
                      <a:r>
                        <a:rPr lang="en-US" sz="1400" dirty="0"/>
                        <a:t>Yes</a:t>
                      </a:r>
                    </a:p>
                  </a:txBody>
                  <a:tcPr/>
                </a:tc>
                <a:tc>
                  <a:txBody>
                    <a:bodyPr/>
                    <a:lstStyle/>
                    <a:p>
                      <a:pPr algn="ctr"/>
                      <a:r>
                        <a:rPr lang="en-US" sz="1400" dirty="0"/>
                        <a:t>Yes</a:t>
                      </a:r>
                    </a:p>
                  </a:txBody>
                  <a:tcPr/>
                </a:tc>
                <a:tc>
                  <a:txBody>
                    <a:bodyPr/>
                    <a:lstStyle/>
                    <a:p>
                      <a:pPr algn="ctr"/>
                      <a:r>
                        <a:rPr lang="en-US" sz="1400" dirty="0"/>
                        <a:t>Yes</a:t>
                      </a:r>
                    </a:p>
                  </a:txBody>
                  <a:tcPr/>
                </a:tc>
                <a:tc>
                  <a:txBody>
                    <a:bodyPr/>
                    <a:lstStyle/>
                    <a:p>
                      <a:pPr algn="ctr"/>
                      <a:r>
                        <a:rPr lang="en-US" sz="1400" dirty="0"/>
                        <a:t>Yes</a:t>
                      </a:r>
                    </a:p>
                  </a:txBody>
                  <a:tcPr/>
                </a:tc>
                <a:tc>
                  <a:txBody>
                    <a:bodyPr/>
                    <a:lstStyle/>
                    <a:p>
                      <a:pPr algn="ctr"/>
                      <a:r>
                        <a:rPr lang="en-US" sz="1400" dirty="0"/>
                        <a:t>Yes</a:t>
                      </a:r>
                    </a:p>
                  </a:txBody>
                  <a:tcPr/>
                </a:tc>
                <a:extLst>
                  <a:ext uri="{0D108BD9-81ED-4DB2-BD59-A6C34878D82A}">
                    <a16:rowId xmlns:a16="http://schemas.microsoft.com/office/drawing/2014/main" val="1430430836"/>
                  </a:ext>
                </a:extLst>
              </a:tr>
              <a:tr h="370840">
                <a:tc>
                  <a:txBody>
                    <a:bodyPr/>
                    <a:lstStyle/>
                    <a:p>
                      <a:r>
                        <a:rPr lang="en-US" sz="1100" dirty="0"/>
                        <a:t>Azure AD Integration</a:t>
                      </a:r>
                    </a:p>
                  </a:txBody>
                  <a:tcPr/>
                </a:tc>
                <a:tc>
                  <a:txBody>
                    <a:bodyPr/>
                    <a:lstStyle/>
                    <a:p>
                      <a:pPr algn="ctr"/>
                      <a:r>
                        <a:rPr lang="en-US" sz="1400" dirty="0"/>
                        <a:t>No</a:t>
                      </a:r>
                    </a:p>
                  </a:txBody>
                  <a:tcPr/>
                </a:tc>
                <a:tc>
                  <a:txBody>
                    <a:bodyPr/>
                    <a:lstStyle/>
                    <a:p>
                      <a:pPr algn="ctr"/>
                      <a:r>
                        <a:rPr lang="en-US" sz="1400" dirty="0"/>
                        <a:t>Yes</a:t>
                      </a:r>
                    </a:p>
                  </a:txBody>
                  <a:tcPr/>
                </a:tc>
                <a:tc>
                  <a:txBody>
                    <a:bodyPr/>
                    <a:lstStyle/>
                    <a:p>
                      <a:pPr algn="ctr"/>
                      <a:r>
                        <a:rPr lang="en-US" sz="1400" dirty="0"/>
                        <a:t>No</a:t>
                      </a:r>
                    </a:p>
                  </a:txBody>
                  <a:tcPr/>
                </a:tc>
                <a:tc>
                  <a:txBody>
                    <a:bodyPr/>
                    <a:lstStyle/>
                    <a:p>
                      <a:pPr algn="ctr"/>
                      <a:r>
                        <a:rPr lang="en-US" sz="1400" dirty="0"/>
                        <a:t>Yes</a:t>
                      </a:r>
                    </a:p>
                  </a:txBody>
                  <a:tcPr/>
                </a:tc>
                <a:tc>
                  <a:txBody>
                    <a:bodyPr/>
                    <a:lstStyle/>
                    <a:p>
                      <a:pPr algn="ctr"/>
                      <a:r>
                        <a:rPr lang="en-US" sz="1400" dirty="0"/>
                        <a:t>Yes</a:t>
                      </a:r>
                    </a:p>
                  </a:txBody>
                  <a:tcPr/>
                </a:tc>
                <a:tc>
                  <a:txBody>
                    <a:bodyPr/>
                    <a:lstStyle/>
                    <a:p>
                      <a:pPr algn="ctr"/>
                      <a:r>
                        <a:rPr lang="en-US" sz="1400" dirty="0"/>
                        <a:t>Yes</a:t>
                      </a:r>
                    </a:p>
                  </a:txBody>
                  <a:tcPr/>
                </a:tc>
                <a:extLst>
                  <a:ext uri="{0D108BD9-81ED-4DB2-BD59-A6C34878D82A}">
                    <a16:rowId xmlns:a16="http://schemas.microsoft.com/office/drawing/2014/main" val="2879033126"/>
                  </a:ext>
                </a:extLst>
              </a:tr>
              <a:tr h="370840">
                <a:tc>
                  <a:txBody>
                    <a:bodyPr/>
                    <a:lstStyle/>
                    <a:p>
                      <a:r>
                        <a:rPr lang="en-US" sz="1100" dirty="0"/>
                        <a:t>Virtual Network</a:t>
                      </a:r>
                    </a:p>
                  </a:txBody>
                  <a:tcPr/>
                </a:tc>
                <a:tc>
                  <a:txBody>
                    <a:bodyPr/>
                    <a:lstStyle/>
                    <a:p>
                      <a:pPr algn="ctr"/>
                      <a:r>
                        <a:rPr lang="en-US" sz="1400" dirty="0"/>
                        <a:t>No</a:t>
                      </a:r>
                    </a:p>
                  </a:txBody>
                  <a:tcPr/>
                </a:tc>
                <a:tc>
                  <a:txBody>
                    <a:bodyPr/>
                    <a:lstStyle/>
                    <a:p>
                      <a:pPr algn="ctr"/>
                      <a:r>
                        <a:rPr lang="en-US" sz="1400" dirty="0"/>
                        <a:t>Yes</a:t>
                      </a:r>
                    </a:p>
                  </a:txBody>
                  <a:tcPr/>
                </a:tc>
                <a:tc>
                  <a:txBody>
                    <a:bodyPr/>
                    <a:lstStyle/>
                    <a:p>
                      <a:pPr algn="ctr"/>
                      <a:r>
                        <a:rPr lang="en-US" sz="1400" dirty="0"/>
                        <a:t>No</a:t>
                      </a:r>
                    </a:p>
                  </a:txBody>
                  <a:tcPr/>
                </a:tc>
                <a:tc>
                  <a:txBody>
                    <a:bodyPr/>
                    <a:lstStyle/>
                    <a:p>
                      <a:pPr algn="ctr"/>
                      <a:r>
                        <a:rPr lang="en-US" sz="1400" dirty="0"/>
                        <a:t>No</a:t>
                      </a:r>
                    </a:p>
                  </a:txBody>
                  <a:tcPr/>
                </a:tc>
                <a:tc>
                  <a:txBody>
                    <a:bodyPr/>
                    <a:lstStyle/>
                    <a:p>
                      <a:pPr algn="ctr"/>
                      <a:r>
                        <a:rPr lang="en-US" sz="1400" dirty="0"/>
                        <a:t>Yes</a:t>
                      </a:r>
                    </a:p>
                  </a:txBody>
                  <a:tcPr/>
                </a:tc>
                <a:tc>
                  <a:txBody>
                    <a:bodyPr/>
                    <a:lstStyle/>
                    <a:p>
                      <a:pPr algn="ctr"/>
                      <a:r>
                        <a:rPr lang="en-US" sz="1400" dirty="0"/>
                        <a:t>Yes</a:t>
                      </a:r>
                    </a:p>
                  </a:txBody>
                  <a:tcPr/>
                </a:tc>
                <a:extLst>
                  <a:ext uri="{0D108BD9-81ED-4DB2-BD59-A6C34878D82A}">
                    <a16:rowId xmlns:a16="http://schemas.microsoft.com/office/drawing/2014/main" val="3666419838"/>
                  </a:ext>
                </a:extLst>
              </a:tr>
              <a:tr h="370840">
                <a:tc>
                  <a:txBody>
                    <a:bodyPr/>
                    <a:lstStyle/>
                    <a:p>
                      <a:r>
                        <a:rPr lang="en-US" sz="1100" dirty="0"/>
                        <a:t>Multi-Region Deployment</a:t>
                      </a:r>
                    </a:p>
                  </a:txBody>
                  <a:tcPr/>
                </a:tc>
                <a:tc>
                  <a:txBody>
                    <a:bodyPr/>
                    <a:lstStyle/>
                    <a:p>
                      <a:pPr algn="ctr"/>
                      <a:r>
                        <a:rPr lang="en-US" sz="1400" dirty="0"/>
                        <a:t>No</a:t>
                      </a:r>
                    </a:p>
                  </a:txBody>
                  <a:tcPr/>
                </a:tc>
                <a:tc>
                  <a:txBody>
                    <a:bodyPr/>
                    <a:lstStyle/>
                    <a:p>
                      <a:pPr algn="ctr"/>
                      <a:r>
                        <a:rPr lang="en-US" sz="1400" dirty="0"/>
                        <a:t>No</a:t>
                      </a:r>
                    </a:p>
                  </a:txBody>
                  <a:tcPr/>
                </a:tc>
                <a:tc>
                  <a:txBody>
                    <a:bodyPr/>
                    <a:lstStyle/>
                    <a:p>
                      <a:pPr algn="ctr"/>
                      <a:r>
                        <a:rPr lang="en-US" sz="1400" dirty="0"/>
                        <a:t>No</a:t>
                      </a:r>
                    </a:p>
                  </a:txBody>
                  <a:tcPr/>
                </a:tc>
                <a:tc>
                  <a:txBody>
                    <a:bodyPr/>
                    <a:lstStyle/>
                    <a:p>
                      <a:pPr algn="ctr"/>
                      <a:r>
                        <a:rPr lang="en-US" sz="1400" dirty="0"/>
                        <a:t>No</a:t>
                      </a:r>
                    </a:p>
                  </a:txBody>
                  <a:tcPr/>
                </a:tc>
                <a:tc>
                  <a:txBody>
                    <a:bodyPr/>
                    <a:lstStyle/>
                    <a:p>
                      <a:pPr algn="ctr"/>
                      <a:r>
                        <a:rPr lang="en-US" sz="1400" dirty="0"/>
                        <a:t>Yes</a:t>
                      </a:r>
                    </a:p>
                  </a:txBody>
                  <a:tcPr/>
                </a:tc>
                <a:tc>
                  <a:txBody>
                    <a:bodyPr/>
                    <a:lstStyle/>
                    <a:p>
                      <a:pPr algn="ctr"/>
                      <a:r>
                        <a:rPr lang="en-US" sz="1400" dirty="0"/>
                        <a:t>Yes</a:t>
                      </a:r>
                    </a:p>
                  </a:txBody>
                  <a:tcPr/>
                </a:tc>
                <a:extLst>
                  <a:ext uri="{0D108BD9-81ED-4DB2-BD59-A6C34878D82A}">
                    <a16:rowId xmlns:a16="http://schemas.microsoft.com/office/drawing/2014/main" val="3866569057"/>
                  </a:ext>
                </a:extLst>
              </a:tr>
              <a:tr h="370840">
                <a:tc>
                  <a:txBody>
                    <a:bodyPr/>
                    <a:lstStyle/>
                    <a:p>
                      <a:r>
                        <a:rPr lang="en-US" sz="1100" dirty="0"/>
                        <a:t>Self-Hosted Gateway</a:t>
                      </a:r>
                    </a:p>
                  </a:txBody>
                  <a:tcPr/>
                </a:tc>
                <a:tc>
                  <a:txBody>
                    <a:bodyPr/>
                    <a:lstStyle/>
                    <a:p>
                      <a:pPr algn="ctr"/>
                      <a:r>
                        <a:rPr lang="en-US" sz="1400" dirty="0"/>
                        <a:t>No</a:t>
                      </a:r>
                    </a:p>
                  </a:txBody>
                  <a:tcPr/>
                </a:tc>
                <a:tc>
                  <a:txBody>
                    <a:bodyPr/>
                    <a:lstStyle/>
                    <a:p>
                      <a:pPr algn="ctr"/>
                      <a:r>
                        <a:rPr lang="en-US" sz="1400" dirty="0"/>
                        <a:t>Yes</a:t>
                      </a:r>
                    </a:p>
                  </a:txBody>
                  <a:tcPr/>
                </a:tc>
                <a:tc>
                  <a:txBody>
                    <a:bodyPr/>
                    <a:lstStyle/>
                    <a:p>
                      <a:pPr algn="ctr"/>
                      <a:r>
                        <a:rPr lang="en-US" sz="1400" dirty="0"/>
                        <a:t>No</a:t>
                      </a:r>
                    </a:p>
                  </a:txBody>
                  <a:tcPr/>
                </a:tc>
                <a:tc>
                  <a:txBody>
                    <a:bodyPr/>
                    <a:lstStyle/>
                    <a:p>
                      <a:pPr algn="ctr"/>
                      <a:r>
                        <a:rPr lang="en-US" sz="1400" dirty="0"/>
                        <a:t>No</a:t>
                      </a:r>
                    </a:p>
                  </a:txBody>
                  <a:tcPr/>
                </a:tc>
                <a:tc>
                  <a:txBody>
                    <a:bodyPr/>
                    <a:lstStyle/>
                    <a:p>
                      <a:pPr algn="ctr"/>
                      <a:r>
                        <a:rPr lang="en-US" sz="1400" dirty="0"/>
                        <a:t>Yes</a:t>
                      </a:r>
                    </a:p>
                  </a:txBody>
                  <a:tcPr/>
                </a:tc>
                <a:tc>
                  <a:txBody>
                    <a:bodyPr/>
                    <a:lstStyle/>
                    <a:p>
                      <a:pPr algn="ctr"/>
                      <a:r>
                        <a:rPr lang="en-US" sz="1400" dirty="0"/>
                        <a:t>Yes</a:t>
                      </a:r>
                    </a:p>
                  </a:txBody>
                  <a:tcPr/>
                </a:tc>
                <a:extLst>
                  <a:ext uri="{0D108BD9-81ED-4DB2-BD59-A6C34878D82A}">
                    <a16:rowId xmlns:a16="http://schemas.microsoft.com/office/drawing/2014/main" val="3829102395"/>
                  </a:ext>
                </a:extLst>
              </a:tr>
              <a:tr h="370840">
                <a:tc>
                  <a:txBody>
                    <a:bodyPr/>
                    <a:lstStyle/>
                    <a:p>
                      <a:r>
                        <a:rPr lang="en-US" sz="1100" dirty="0"/>
                        <a:t>Max Throughput</a:t>
                      </a:r>
                    </a:p>
                  </a:txBody>
                  <a:tcPr/>
                </a:tc>
                <a:tc>
                  <a:txBody>
                    <a:bodyPr/>
                    <a:lstStyle/>
                    <a:p>
                      <a:pPr algn="ctr"/>
                      <a:r>
                        <a:rPr lang="en-US" sz="1400" dirty="0"/>
                        <a:t>N/A</a:t>
                      </a:r>
                    </a:p>
                  </a:txBody>
                  <a:tcPr/>
                </a:tc>
                <a:tc>
                  <a:txBody>
                    <a:bodyPr/>
                    <a:lstStyle/>
                    <a:p>
                      <a:pPr algn="ctr"/>
                      <a:r>
                        <a:rPr lang="en-US" sz="1400" dirty="0"/>
                        <a:t>500</a:t>
                      </a:r>
                    </a:p>
                  </a:txBody>
                  <a:tcPr/>
                </a:tc>
                <a:tc>
                  <a:txBody>
                    <a:bodyPr/>
                    <a:lstStyle/>
                    <a:p>
                      <a:pPr algn="ctr"/>
                      <a:r>
                        <a:rPr lang="en-US" sz="1400" dirty="0"/>
                        <a:t>1,000 </a:t>
                      </a:r>
                    </a:p>
                  </a:txBody>
                  <a:tcPr/>
                </a:tc>
                <a:tc>
                  <a:txBody>
                    <a:bodyPr/>
                    <a:lstStyle/>
                    <a:p>
                      <a:pPr algn="ctr"/>
                      <a:r>
                        <a:rPr lang="en-US" sz="1400" dirty="0"/>
                        <a:t>2,500</a:t>
                      </a:r>
                    </a:p>
                  </a:txBody>
                  <a:tcPr/>
                </a:tc>
                <a:tc>
                  <a:txBody>
                    <a:bodyPr/>
                    <a:lstStyle/>
                    <a:p>
                      <a:pPr algn="ctr"/>
                      <a:r>
                        <a:rPr lang="en-US" sz="1400" dirty="0"/>
                        <a:t>4,000</a:t>
                      </a:r>
                    </a:p>
                  </a:txBody>
                  <a:tcPr/>
                </a:tc>
                <a:tc>
                  <a:txBody>
                    <a:bodyPr/>
                    <a:lstStyle/>
                    <a:p>
                      <a:pPr algn="ctr"/>
                      <a:r>
                        <a:rPr lang="en-US" sz="1400" dirty="0"/>
                        <a:t>4,000</a:t>
                      </a:r>
                    </a:p>
                  </a:txBody>
                  <a:tcPr/>
                </a:tc>
                <a:extLst>
                  <a:ext uri="{0D108BD9-81ED-4DB2-BD59-A6C34878D82A}">
                    <a16:rowId xmlns:a16="http://schemas.microsoft.com/office/drawing/2014/main" val="3852716533"/>
                  </a:ext>
                </a:extLst>
              </a:tr>
              <a:tr h="370840">
                <a:tc>
                  <a:txBody>
                    <a:bodyPr/>
                    <a:lstStyle/>
                    <a:p>
                      <a:r>
                        <a:rPr lang="en-US" sz="1100" dirty="0"/>
                        <a:t>Compute Isolation</a:t>
                      </a:r>
                    </a:p>
                  </a:txBody>
                  <a:tcPr/>
                </a:tc>
                <a:tc>
                  <a:txBody>
                    <a:bodyPr/>
                    <a:lstStyle/>
                    <a:p>
                      <a:pPr algn="ctr"/>
                      <a:r>
                        <a:rPr lang="en-US" sz="1400" dirty="0"/>
                        <a:t>No</a:t>
                      </a:r>
                    </a:p>
                  </a:txBody>
                  <a:tcPr/>
                </a:tc>
                <a:tc>
                  <a:txBody>
                    <a:bodyPr/>
                    <a:lstStyle/>
                    <a:p>
                      <a:pPr algn="ctr"/>
                      <a:r>
                        <a:rPr lang="en-US" sz="1400" dirty="0"/>
                        <a:t>No</a:t>
                      </a:r>
                    </a:p>
                  </a:txBody>
                  <a:tcPr/>
                </a:tc>
                <a:tc>
                  <a:txBody>
                    <a:bodyPr/>
                    <a:lstStyle/>
                    <a:p>
                      <a:pPr algn="ctr"/>
                      <a:r>
                        <a:rPr lang="en-US" sz="1400" dirty="0"/>
                        <a:t>No</a:t>
                      </a:r>
                    </a:p>
                  </a:txBody>
                  <a:tcPr/>
                </a:tc>
                <a:tc>
                  <a:txBody>
                    <a:bodyPr/>
                    <a:lstStyle/>
                    <a:p>
                      <a:pPr algn="ctr"/>
                      <a:r>
                        <a:rPr lang="en-US" sz="1400" dirty="0"/>
                        <a:t>No</a:t>
                      </a:r>
                    </a:p>
                  </a:txBody>
                  <a:tcPr/>
                </a:tc>
                <a:tc>
                  <a:txBody>
                    <a:bodyPr/>
                    <a:lstStyle/>
                    <a:p>
                      <a:pPr algn="ctr"/>
                      <a:r>
                        <a:rPr lang="en-US" sz="1400" dirty="0"/>
                        <a:t>No</a:t>
                      </a:r>
                    </a:p>
                  </a:txBody>
                  <a:tcPr/>
                </a:tc>
                <a:tc>
                  <a:txBody>
                    <a:bodyPr/>
                    <a:lstStyle/>
                    <a:p>
                      <a:pPr algn="ctr"/>
                      <a:r>
                        <a:rPr lang="en-US" sz="1400" dirty="0"/>
                        <a:t>Yes</a:t>
                      </a:r>
                    </a:p>
                  </a:txBody>
                  <a:tcPr/>
                </a:tc>
                <a:extLst>
                  <a:ext uri="{0D108BD9-81ED-4DB2-BD59-A6C34878D82A}">
                    <a16:rowId xmlns:a16="http://schemas.microsoft.com/office/drawing/2014/main" val="1681908067"/>
                  </a:ext>
                </a:extLst>
              </a:tr>
            </a:tbl>
          </a:graphicData>
        </a:graphic>
      </p:graphicFrame>
      <p:sp>
        <p:nvSpPr>
          <p:cNvPr id="6" name="TextBox 5">
            <a:extLst>
              <a:ext uri="{FF2B5EF4-FFF2-40B4-BE49-F238E27FC236}">
                <a16:creationId xmlns:a16="http://schemas.microsoft.com/office/drawing/2014/main" id="{E4BFA669-FFF1-4F3B-ACB5-5624ECFE66AC}"/>
              </a:ext>
            </a:extLst>
          </p:cNvPr>
          <p:cNvSpPr txBox="1"/>
          <p:nvPr/>
        </p:nvSpPr>
        <p:spPr>
          <a:xfrm>
            <a:off x="2696369" y="1462090"/>
            <a:ext cx="1348581" cy="338554"/>
          </a:xfrm>
          <a:prstGeom prst="rect">
            <a:avLst/>
          </a:prstGeom>
          <a:solidFill>
            <a:srgbClr val="4472C4"/>
          </a:solidFill>
        </p:spPr>
        <p:txBody>
          <a:bodyPr wrap="square">
            <a:spAutoFit/>
          </a:bodyPr>
          <a:lstStyle/>
          <a:p>
            <a:r>
              <a:rPr lang="en-US" sz="1600" b="1" dirty="0">
                <a:ln w="0">
                  <a:solidFill>
                    <a:schemeClr val="bg1"/>
                  </a:solidFill>
                </a:ln>
                <a:solidFill>
                  <a:srgbClr val="FF0000"/>
                </a:solidFill>
              </a:rPr>
              <a:t>Consumption</a:t>
            </a:r>
          </a:p>
        </p:txBody>
      </p:sp>
      <p:sp>
        <p:nvSpPr>
          <p:cNvPr id="8" name="TextBox 7">
            <a:extLst>
              <a:ext uri="{FF2B5EF4-FFF2-40B4-BE49-F238E27FC236}">
                <a16:creationId xmlns:a16="http://schemas.microsoft.com/office/drawing/2014/main" id="{9C436562-CEAF-4896-84BA-DCD5CA9D8F20}"/>
              </a:ext>
            </a:extLst>
          </p:cNvPr>
          <p:cNvSpPr txBox="1"/>
          <p:nvPr/>
        </p:nvSpPr>
        <p:spPr>
          <a:xfrm>
            <a:off x="2786458" y="2203380"/>
            <a:ext cx="1168401" cy="307777"/>
          </a:xfrm>
          <a:prstGeom prst="rect">
            <a:avLst/>
          </a:prstGeom>
          <a:solidFill>
            <a:srgbClr val="E9EBF5"/>
          </a:solidFill>
        </p:spPr>
        <p:txBody>
          <a:bodyPr wrap="square">
            <a:spAutoFit/>
          </a:bodyPr>
          <a:lstStyle/>
          <a:p>
            <a:pPr algn="ctr"/>
            <a:r>
              <a:rPr lang="en-US" sz="1400" dirty="0">
                <a:solidFill>
                  <a:srgbClr val="FF0000"/>
                </a:solidFill>
              </a:rPr>
              <a:t>External Only</a:t>
            </a:r>
          </a:p>
        </p:txBody>
      </p:sp>
      <p:sp>
        <p:nvSpPr>
          <p:cNvPr id="9" name="TextBox 8">
            <a:extLst>
              <a:ext uri="{FF2B5EF4-FFF2-40B4-BE49-F238E27FC236}">
                <a16:creationId xmlns:a16="http://schemas.microsoft.com/office/drawing/2014/main" id="{B7965844-C322-4013-A59D-746CC4527566}"/>
              </a:ext>
            </a:extLst>
          </p:cNvPr>
          <p:cNvSpPr txBox="1"/>
          <p:nvPr/>
        </p:nvSpPr>
        <p:spPr>
          <a:xfrm>
            <a:off x="2786457" y="3707339"/>
            <a:ext cx="1168401" cy="307777"/>
          </a:xfrm>
          <a:prstGeom prst="rect">
            <a:avLst/>
          </a:prstGeom>
          <a:solidFill>
            <a:srgbClr val="E9EBF5"/>
          </a:solidFill>
        </p:spPr>
        <p:txBody>
          <a:bodyPr wrap="square">
            <a:spAutoFit/>
          </a:bodyPr>
          <a:lstStyle/>
          <a:p>
            <a:pPr algn="ctr"/>
            <a:r>
              <a:rPr lang="en-US" sz="1400" dirty="0">
                <a:solidFill>
                  <a:srgbClr val="FF0000"/>
                </a:solidFill>
              </a:rPr>
              <a:t>No</a:t>
            </a:r>
          </a:p>
        </p:txBody>
      </p:sp>
      <p:sp>
        <p:nvSpPr>
          <p:cNvPr id="10" name="TextBox 9">
            <a:extLst>
              <a:ext uri="{FF2B5EF4-FFF2-40B4-BE49-F238E27FC236}">
                <a16:creationId xmlns:a16="http://schemas.microsoft.com/office/drawing/2014/main" id="{B02B996A-6570-453D-A9BB-E7C0B1A46B8B}"/>
              </a:ext>
            </a:extLst>
          </p:cNvPr>
          <p:cNvSpPr txBox="1"/>
          <p:nvPr/>
        </p:nvSpPr>
        <p:spPr>
          <a:xfrm>
            <a:off x="2786457" y="5555189"/>
            <a:ext cx="1168401" cy="307777"/>
          </a:xfrm>
          <a:prstGeom prst="rect">
            <a:avLst/>
          </a:prstGeom>
          <a:solidFill>
            <a:srgbClr val="CFD5EA"/>
          </a:solidFill>
        </p:spPr>
        <p:txBody>
          <a:bodyPr wrap="square">
            <a:spAutoFit/>
          </a:bodyPr>
          <a:lstStyle/>
          <a:p>
            <a:pPr algn="ctr"/>
            <a:r>
              <a:rPr lang="en-US" sz="1400" dirty="0">
                <a:solidFill>
                  <a:srgbClr val="FF0000"/>
                </a:solidFill>
              </a:rPr>
              <a:t>N/A</a:t>
            </a:r>
          </a:p>
        </p:txBody>
      </p:sp>
      <p:sp>
        <p:nvSpPr>
          <p:cNvPr id="11" name="TextBox 10">
            <a:extLst>
              <a:ext uri="{FF2B5EF4-FFF2-40B4-BE49-F238E27FC236}">
                <a16:creationId xmlns:a16="http://schemas.microsoft.com/office/drawing/2014/main" id="{312D5D35-E3BE-448E-95C8-267D4A41E31D}"/>
              </a:ext>
            </a:extLst>
          </p:cNvPr>
          <p:cNvSpPr txBox="1"/>
          <p:nvPr/>
        </p:nvSpPr>
        <p:spPr>
          <a:xfrm>
            <a:off x="4044950" y="1462090"/>
            <a:ext cx="1348581" cy="338554"/>
          </a:xfrm>
          <a:prstGeom prst="rect">
            <a:avLst/>
          </a:prstGeom>
          <a:solidFill>
            <a:srgbClr val="4472C4"/>
          </a:solidFill>
        </p:spPr>
        <p:txBody>
          <a:bodyPr wrap="square">
            <a:spAutoFit/>
          </a:bodyPr>
          <a:lstStyle/>
          <a:p>
            <a:pPr algn="ctr"/>
            <a:r>
              <a:rPr lang="en-US" sz="1600" b="1" dirty="0">
                <a:ln w="0">
                  <a:solidFill>
                    <a:schemeClr val="bg1"/>
                  </a:solidFill>
                </a:ln>
                <a:solidFill>
                  <a:srgbClr val="FF0000"/>
                </a:solidFill>
              </a:rPr>
              <a:t>Developer</a:t>
            </a:r>
          </a:p>
        </p:txBody>
      </p:sp>
      <p:sp>
        <p:nvSpPr>
          <p:cNvPr id="12" name="TextBox 11">
            <a:extLst>
              <a:ext uri="{FF2B5EF4-FFF2-40B4-BE49-F238E27FC236}">
                <a16:creationId xmlns:a16="http://schemas.microsoft.com/office/drawing/2014/main" id="{B3134C50-7223-40EC-A508-5888055C0240}"/>
              </a:ext>
            </a:extLst>
          </p:cNvPr>
          <p:cNvSpPr txBox="1"/>
          <p:nvPr/>
        </p:nvSpPr>
        <p:spPr>
          <a:xfrm>
            <a:off x="4135039" y="2958039"/>
            <a:ext cx="1168401" cy="307777"/>
          </a:xfrm>
          <a:prstGeom prst="rect">
            <a:avLst/>
          </a:prstGeom>
          <a:solidFill>
            <a:srgbClr val="E9EBF5"/>
          </a:solidFill>
        </p:spPr>
        <p:txBody>
          <a:bodyPr wrap="square">
            <a:spAutoFit/>
          </a:bodyPr>
          <a:lstStyle/>
          <a:p>
            <a:pPr algn="ctr"/>
            <a:r>
              <a:rPr lang="en-US" sz="1400" dirty="0">
                <a:solidFill>
                  <a:srgbClr val="FF0000"/>
                </a:solidFill>
              </a:rPr>
              <a:t>No</a:t>
            </a:r>
          </a:p>
        </p:txBody>
      </p:sp>
      <p:sp>
        <p:nvSpPr>
          <p:cNvPr id="13" name="TextBox 12">
            <a:extLst>
              <a:ext uri="{FF2B5EF4-FFF2-40B4-BE49-F238E27FC236}">
                <a16:creationId xmlns:a16="http://schemas.microsoft.com/office/drawing/2014/main" id="{F405CE14-A127-433A-AADB-5B248EA8162C}"/>
              </a:ext>
            </a:extLst>
          </p:cNvPr>
          <p:cNvSpPr txBox="1"/>
          <p:nvPr/>
        </p:nvSpPr>
        <p:spPr>
          <a:xfrm>
            <a:off x="4135039" y="3673410"/>
            <a:ext cx="1168401" cy="307777"/>
          </a:xfrm>
          <a:prstGeom prst="rect">
            <a:avLst/>
          </a:prstGeom>
          <a:solidFill>
            <a:srgbClr val="E9EBF5"/>
          </a:solidFill>
        </p:spPr>
        <p:txBody>
          <a:bodyPr wrap="square">
            <a:spAutoFit/>
          </a:bodyPr>
          <a:lstStyle/>
          <a:p>
            <a:pPr algn="ctr"/>
            <a:r>
              <a:rPr lang="en-US" sz="1400" dirty="0">
                <a:solidFill>
                  <a:srgbClr val="FF0000"/>
                </a:solidFill>
              </a:rPr>
              <a:t>Yes</a:t>
            </a:r>
          </a:p>
        </p:txBody>
      </p:sp>
      <p:sp>
        <p:nvSpPr>
          <p:cNvPr id="14" name="TextBox 13">
            <a:extLst>
              <a:ext uri="{FF2B5EF4-FFF2-40B4-BE49-F238E27FC236}">
                <a16:creationId xmlns:a16="http://schemas.microsoft.com/office/drawing/2014/main" id="{B1617250-A6F3-4494-B2EF-C429E3B1043C}"/>
              </a:ext>
            </a:extLst>
          </p:cNvPr>
          <p:cNvSpPr txBox="1"/>
          <p:nvPr/>
        </p:nvSpPr>
        <p:spPr>
          <a:xfrm>
            <a:off x="4135039" y="4081004"/>
            <a:ext cx="1168401" cy="307777"/>
          </a:xfrm>
          <a:prstGeom prst="rect">
            <a:avLst/>
          </a:prstGeom>
          <a:solidFill>
            <a:srgbClr val="CFD5EA"/>
          </a:solidFill>
        </p:spPr>
        <p:txBody>
          <a:bodyPr wrap="square">
            <a:spAutoFit/>
          </a:bodyPr>
          <a:lstStyle/>
          <a:p>
            <a:pPr algn="ctr"/>
            <a:r>
              <a:rPr lang="en-US" sz="1400" dirty="0">
                <a:solidFill>
                  <a:srgbClr val="FF0000"/>
                </a:solidFill>
              </a:rPr>
              <a:t>Yes</a:t>
            </a:r>
          </a:p>
        </p:txBody>
      </p:sp>
      <p:sp>
        <p:nvSpPr>
          <p:cNvPr id="15" name="TextBox 14">
            <a:extLst>
              <a:ext uri="{FF2B5EF4-FFF2-40B4-BE49-F238E27FC236}">
                <a16:creationId xmlns:a16="http://schemas.microsoft.com/office/drawing/2014/main" id="{0C6A3034-8999-48AC-9385-703809AAB30C}"/>
              </a:ext>
            </a:extLst>
          </p:cNvPr>
          <p:cNvSpPr txBox="1"/>
          <p:nvPr/>
        </p:nvSpPr>
        <p:spPr>
          <a:xfrm>
            <a:off x="4135039" y="4460975"/>
            <a:ext cx="1168401" cy="307777"/>
          </a:xfrm>
          <a:prstGeom prst="rect">
            <a:avLst/>
          </a:prstGeom>
          <a:solidFill>
            <a:srgbClr val="E9EBF5"/>
          </a:solidFill>
        </p:spPr>
        <p:txBody>
          <a:bodyPr wrap="square">
            <a:spAutoFit/>
          </a:bodyPr>
          <a:lstStyle/>
          <a:p>
            <a:pPr algn="ctr"/>
            <a:r>
              <a:rPr lang="en-US" sz="1400" dirty="0">
                <a:solidFill>
                  <a:srgbClr val="FF0000"/>
                </a:solidFill>
              </a:rPr>
              <a:t>Yes</a:t>
            </a:r>
          </a:p>
        </p:txBody>
      </p:sp>
      <p:sp>
        <p:nvSpPr>
          <p:cNvPr id="16" name="TextBox 15">
            <a:extLst>
              <a:ext uri="{FF2B5EF4-FFF2-40B4-BE49-F238E27FC236}">
                <a16:creationId xmlns:a16="http://schemas.microsoft.com/office/drawing/2014/main" id="{22DEC490-B5B0-459F-85EA-3CBEEF04DABB}"/>
              </a:ext>
            </a:extLst>
          </p:cNvPr>
          <p:cNvSpPr txBox="1"/>
          <p:nvPr/>
        </p:nvSpPr>
        <p:spPr>
          <a:xfrm>
            <a:off x="4135039" y="5186278"/>
            <a:ext cx="1168401" cy="307777"/>
          </a:xfrm>
          <a:prstGeom prst="rect">
            <a:avLst/>
          </a:prstGeom>
          <a:solidFill>
            <a:srgbClr val="E9EBF5"/>
          </a:solidFill>
        </p:spPr>
        <p:txBody>
          <a:bodyPr wrap="square">
            <a:spAutoFit/>
          </a:bodyPr>
          <a:lstStyle/>
          <a:p>
            <a:pPr algn="ctr"/>
            <a:r>
              <a:rPr lang="en-US" sz="1400" dirty="0">
                <a:solidFill>
                  <a:srgbClr val="FF0000"/>
                </a:solidFill>
              </a:rPr>
              <a:t>Yes</a:t>
            </a:r>
          </a:p>
        </p:txBody>
      </p:sp>
      <p:sp>
        <p:nvSpPr>
          <p:cNvPr id="17" name="TextBox 16">
            <a:extLst>
              <a:ext uri="{FF2B5EF4-FFF2-40B4-BE49-F238E27FC236}">
                <a16:creationId xmlns:a16="http://schemas.microsoft.com/office/drawing/2014/main" id="{EE2BCB53-59A9-4EEA-A7D9-6FF79FEDC3EB}"/>
              </a:ext>
            </a:extLst>
          </p:cNvPr>
          <p:cNvSpPr txBox="1"/>
          <p:nvPr/>
        </p:nvSpPr>
        <p:spPr>
          <a:xfrm>
            <a:off x="2786456" y="2561629"/>
            <a:ext cx="1168401" cy="307777"/>
          </a:xfrm>
          <a:prstGeom prst="rect">
            <a:avLst/>
          </a:prstGeom>
          <a:solidFill>
            <a:srgbClr val="CFD5EA"/>
          </a:solidFill>
        </p:spPr>
        <p:txBody>
          <a:bodyPr wrap="square">
            <a:spAutoFit/>
          </a:bodyPr>
          <a:lstStyle/>
          <a:p>
            <a:pPr algn="ctr"/>
            <a:r>
              <a:rPr lang="en-US" sz="1400" dirty="0">
                <a:solidFill>
                  <a:srgbClr val="FF0000"/>
                </a:solidFill>
              </a:rPr>
              <a:t>N/A</a:t>
            </a:r>
          </a:p>
        </p:txBody>
      </p:sp>
    </p:spTree>
    <p:extLst>
      <p:ext uri="{BB962C8B-B14F-4D97-AF65-F5344CB8AC3E}">
        <p14:creationId xmlns:p14="http://schemas.microsoft.com/office/powerpoint/2010/main" val="2516228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0"/>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7"/>
                                        </p:tgtEl>
                                        <p:attrNameLst>
                                          <p:attrName>style.visibility</p:attrName>
                                        </p:attrNameLst>
                                      </p:cBhvr>
                                      <p:to>
                                        <p:strVal val="hidden"/>
                                      </p:to>
                                    </p:set>
                                  </p:childTnLst>
                                </p:cTn>
                              </p:par>
                            </p:childTnLst>
                          </p:cTn>
                        </p:par>
                        <p:par>
                          <p:cTn id="33" fill="hold">
                            <p:stCondLst>
                              <p:cond delay="0"/>
                            </p:stCondLst>
                            <p:childTnLst>
                              <p:par>
                                <p:cTn id="34" presetID="1" presetClass="entr" presetSubtype="0" fill="hold" grpId="0" nodeType="after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9" grpId="0" animBg="1"/>
      <p:bldP spid="9" grpId="1" animBg="1"/>
      <p:bldP spid="10" grpId="0" animBg="1"/>
      <p:bldP spid="10" grpId="1" animBg="1"/>
      <p:bldP spid="11" grpId="0" animBg="1"/>
      <p:bldP spid="12" grpId="0" animBg="1"/>
      <p:bldP spid="13" grpId="0" animBg="1"/>
      <p:bldP spid="14" grpId="0" animBg="1"/>
      <p:bldP spid="15" grpId="0" animBg="1"/>
      <p:bldP spid="16" grpId="0" animBg="1"/>
      <p:bldP spid="17" grpId="0" animBg="1"/>
      <p:bldP spid="17"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779AFF-AAE2-4C5C-BC5A-16ED0363C2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641350"/>
            <a:ext cx="9906000" cy="5575300"/>
          </a:xfrm>
          <a:prstGeom prst="rect">
            <a:avLst/>
          </a:prstGeom>
        </p:spPr>
      </p:pic>
      <p:sp>
        <p:nvSpPr>
          <p:cNvPr id="4" name="TextBox 3">
            <a:extLst>
              <a:ext uri="{FF2B5EF4-FFF2-40B4-BE49-F238E27FC236}">
                <a16:creationId xmlns:a16="http://schemas.microsoft.com/office/drawing/2014/main" id="{6A5C3627-525C-4080-9BB9-BC0D1487F500}"/>
              </a:ext>
            </a:extLst>
          </p:cNvPr>
          <p:cNvSpPr txBox="1"/>
          <p:nvPr/>
        </p:nvSpPr>
        <p:spPr>
          <a:xfrm>
            <a:off x="1143000" y="5354876"/>
            <a:ext cx="9906000" cy="861774"/>
          </a:xfrm>
          <a:prstGeom prst="rect">
            <a:avLst/>
          </a:prstGeom>
          <a:noFill/>
        </p:spPr>
        <p:txBody>
          <a:bodyPr wrap="square" rtlCol="0">
            <a:spAutoFit/>
          </a:bodyPr>
          <a:lstStyle/>
          <a:p>
            <a:pPr algn="ctr"/>
            <a:r>
              <a:rPr lang="en-US" sz="5000" dirty="0">
                <a:solidFill>
                  <a:schemeClr val="bg1"/>
                </a:solidFill>
                <a:latin typeface="Kamerik205 8" panose="020B0803030600020004" pitchFamily="34" charset="0"/>
              </a:rPr>
              <a:t>‘Tis hatched, and shall be so.</a:t>
            </a:r>
          </a:p>
        </p:txBody>
      </p:sp>
    </p:spTree>
    <p:extLst>
      <p:ext uri="{BB962C8B-B14F-4D97-AF65-F5344CB8AC3E}">
        <p14:creationId xmlns:p14="http://schemas.microsoft.com/office/powerpoint/2010/main" val="12372483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5823E-4058-442E-BE7D-7CD47A6B111B}"/>
              </a:ext>
            </a:extLst>
          </p:cNvPr>
          <p:cNvSpPr>
            <a:spLocks noGrp="1"/>
          </p:cNvSpPr>
          <p:nvPr>
            <p:ph type="title"/>
          </p:nvPr>
        </p:nvSpPr>
        <p:spPr/>
        <p:txBody>
          <a:bodyPr/>
          <a:lstStyle/>
          <a:p>
            <a:r>
              <a:rPr lang="en-US" dirty="0"/>
              <a:t>API Management Demonstration</a:t>
            </a:r>
          </a:p>
        </p:txBody>
      </p:sp>
      <p:sp>
        <p:nvSpPr>
          <p:cNvPr id="3" name="Text Placeholder 2">
            <a:extLst>
              <a:ext uri="{FF2B5EF4-FFF2-40B4-BE49-F238E27FC236}">
                <a16:creationId xmlns:a16="http://schemas.microsoft.com/office/drawing/2014/main" id="{2DCA4545-952C-428A-BE9D-63AD3D498EE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02237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DCE8A-E0CD-4508-9F28-560A56E43659}"/>
              </a:ext>
            </a:extLst>
          </p:cNvPr>
          <p:cNvSpPr>
            <a:spLocks noGrp="1"/>
          </p:cNvSpPr>
          <p:nvPr>
            <p:ph type="title"/>
          </p:nvPr>
        </p:nvSpPr>
        <p:spPr/>
        <p:txBody>
          <a:bodyPr/>
          <a:lstStyle/>
          <a:p>
            <a:r>
              <a:rPr lang="en-US" dirty="0"/>
              <a:t>What’s the problem?</a:t>
            </a:r>
          </a:p>
        </p:txBody>
      </p:sp>
      <p:grpSp>
        <p:nvGrpSpPr>
          <p:cNvPr id="19" name="Group 18">
            <a:extLst>
              <a:ext uri="{FF2B5EF4-FFF2-40B4-BE49-F238E27FC236}">
                <a16:creationId xmlns:a16="http://schemas.microsoft.com/office/drawing/2014/main" id="{19E5F373-34E8-4D4D-AE39-03B4031A4E8C}"/>
              </a:ext>
            </a:extLst>
          </p:cNvPr>
          <p:cNvGrpSpPr/>
          <p:nvPr/>
        </p:nvGrpSpPr>
        <p:grpSpPr>
          <a:xfrm>
            <a:off x="5508629" y="2163160"/>
            <a:ext cx="874342" cy="1505079"/>
            <a:chOff x="5508629" y="913096"/>
            <a:chExt cx="874342" cy="1505079"/>
          </a:xfrm>
        </p:grpSpPr>
        <p:pic>
          <p:nvPicPr>
            <p:cNvPr id="20" name="Picture 19">
              <a:extLst>
                <a:ext uri="{FF2B5EF4-FFF2-40B4-BE49-F238E27FC236}">
                  <a16:creationId xmlns:a16="http://schemas.microsoft.com/office/drawing/2014/main" id="{3683D769-5314-46FB-BF1F-EBFB2A9D7DA1}"/>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58786" y="913096"/>
              <a:ext cx="780586" cy="765233"/>
            </a:xfrm>
            <a:prstGeom prst="rect">
              <a:avLst/>
            </a:prstGeom>
          </p:spPr>
        </p:pic>
        <p:sp>
          <p:nvSpPr>
            <p:cNvPr id="21" name="TextBox 20">
              <a:extLst>
                <a:ext uri="{FF2B5EF4-FFF2-40B4-BE49-F238E27FC236}">
                  <a16:creationId xmlns:a16="http://schemas.microsoft.com/office/drawing/2014/main" id="{9C4D7E38-EDF6-4CBE-B2FB-3C09B00BEC44}"/>
                </a:ext>
              </a:extLst>
            </p:cNvPr>
            <p:cNvSpPr txBox="1"/>
            <p:nvPr/>
          </p:nvSpPr>
          <p:spPr>
            <a:xfrm>
              <a:off x="5508629" y="1771844"/>
              <a:ext cx="874342" cy="646331"/>
            </a:xfrm>
            <a:prstGeom prst="rect">
              <a:avLst/>
            </a:prstGeom>
            <a:noFill/>
          </p:spPr>
          <p:txBody>
            <a:bodyPr wrap="none" rtlCol="0">
              <a:spAutoFit/>
            </a:bodyPr>
            <a:lstStyle/>
            <a:p>
              <a:pPr algn="ctr"/>
              <a:r>
                <a:rPr lang="en-US" b="1" dirty="0">
                  <a:solidFill>
                    <a:schemeClr val="bg1"/>
                  </a:solidFill>
                </a:rPr>
                <a:t>Movie</a:t>
              </a:r>
            </a:p>
            <a:p>
              <a:pPr algn="ctr"/>
              <a:r>
                <a:rPr lang="en-US" b="1" dirty="0">
                  <a:solidFill>
                    <a:schemeClr val="bg1"/>
                  </a:solidFill>
                </a:rPr>
                <a:t>Quotes</a:t>
              </a:r>
            </a:p>
          </p:txBody>
        </p:sp>
      </p:grpSp>
      <p:grpSp>
        <p:nvGrpSpPr>
          <p:cNvPr id="22" name="Group 21">
            <a:extLst>
              <a:ext uri="{FF2B5EF4-FFF2-40B4-BE49-F238E27FC236}">
                <a16:creationId xmlns:a16="http://schemas.microsoft.com/office/drawing/2014/main" id="{A7AEF4EC-B21A-479A-A699-FD304E6AAE55}"/>
              </a:ext>
            </a:extLst>
          </p:cNvPr>
          <p:cNvGrpSpPr/>
          <p:nvPr/>
        </p:nvGrpSpPr>
        <p:grpSpPr>
          <a:xfrm>
            <a:off x="3778602" y="2163160"/>
            <a:ext cx="923779" cy="1481934"/>
            <a:chOff x="3778602" y="913096"/>
            <a:chExt cx="923779" cy="1481934"/>
          </a:xfrm>
        </p:grpSpPr>
        <p:pic>
          <p:nvPicPr>
            <p:cNvPr id="23" name="Picture 22">
              <a:extLst>
                <a:ext uri="{FF2B5EF4-FFF2-40B4-BE49-F238E27FC236}">
                  <a16:creationId xmlns:a16="http://schemas.microsoft.com/office/drawing/2014/main" id="{25F1D1FE-C6B5-4918-A73C-51E0BFD43DED}"/>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850199" y="913096"/>
              <a:ext cx="780586" cy="765233"/>
            </a:xfrm>
            <a:prstGeom prst="rect">
              <a:avLst/>
            </a:prstGeom>
          </p:spPr>
        </p:pic>
        <p:sp>
          <p:nvSpPr>
            <p:cNvPr id="24" name="TextBox 23">
              <a:extLst>
                <a:ext uri="{FF2B5EF4-FFF2-40B4-BE49-F238E27FC236}">
                  <a16:creationId xmlns:a16="http://schemas.microsoft.com/office/drawing/2014/main" id="{4135F050-BECB-4F85-BE6A-3521EF16C8E1}"/>
                </a:ext>
              </a:extLst>
            </p:cNvPr>
            <p:cNvSpPr txBox="1"/>
            <p:nvPr/>
          </p:nvSpPr>
          <p:spPr>
            <a:xfrm>
              <a:off x="3778602" y="1748699"/>
              <a:ext cx="923779" cy="646331"/>
            </a:xfrm>
            <a:prstGeom prst="rect">
              <a:avLst/>
            </a:prstGeom>
            <a:noFill/>
          </p:spPr>
          <p:txBody>
            <a:bodyPr wrap="none" rtlCol="0">
              <a:spAutoFit/>
            </a:bodyPr>
            <a:lstStyle/>
            <a:p>
              <a:pPr algn="ctr"/>
              <a:r>
                <a:rPr lang="en-US" b="1" dirty="0">
                  <a:solidFill>
                    <a:schemeClr val="bg1"/>
                  </a:solidFill>
                </a:rPr>
                <a:t>Famous</a:t>
              </a:r>
            </a:p>
            <a:p>
              <a:pPr algn="ctr"/>
              <a:r>
                <a:rPr lang="en-US" b="1" dirty="0">
                  <a:solidFill>
                    <a:schemeClr val="bg1"/>
                  </a:solidFill>
                </a:rPr>
                <a:t>Quotes</a:t>
              </a:r>
            </a:p>
          </p:txBody>
        </p:sp>
      </p:grpSp>
      <p:grpSp>
        <p:nvGrpSpPr>
          <p:cNvPr id="25" name="Group 24">
            <a:extLst>
              <a:ext uri="{FF2B5EF4-FFF2-40B4-BE49-F238E27FC236}">
                <a16:creationId xmlns:a16="http://schemas.microsoft.com/office/drawing/2014/main" id="{45B8C772-CD72-4226-BD4E-B9842E3C028F}"/>
              </a:ext>
            </a:extLst>
          </p:cNvPr>
          <p:cNvGrpSpPr/>
          <p:nvPr/>
        </p:nvGrpSpPr>
        <p:grpSpPr>
          <a:xfrm>
            <a:off x="7107788" y="2163160"/>
            <a:ext cx="1211422" cy="1481937"/>
            <a:chOff x="7107788" y="913096"/>
            <a:chExt cx="1211422" cy="1481937"/>
          </a:xfrm>
        </p:grpSpPr>
        <p:pic>
          <p:nvPicPr>
            <p:cNvPr id="26" name="Picture 25">
              <a:extLst>
                <a:ext uri="{FF2B5EF4-FFF2-40B4-BE49-F238E27FC236}">
                  <a16:creationId xmlns:a16="http://schemas.microsoft.com/office/drawing/2014/main" id="{FEEC582B-2CE9-4819-B4FB-59FCCFF0F790}"/>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323206" y="913096"/>
              <a:ext cx="780586" cy="765233"/>
            </a:xfrm>
            <a:prstGeom prst="rect">
              <a:avLst/>
            </a:prstGeom>
          </p:spPr>
        </p:pic>
        <p:sp>
          <p:nvSpPr>
            <p:cNvPr id="27" name="TextBox 26">
              <a:extLst>
                <a:ext uri="{FF2B5EF4-FFF2-40B4-BE49-F238E27FC236}">
                  <a16:creationId xmlns:a16="http://schemas.microsoft.com/office/drawing/2014/main" id="{549EE295-2B81-4C22-8863-C0BF78AEECFE}"/>
                </a:ext>
              </a:extLst>
            </p:cNvPr>
            <p:cNvSpPr txBox="1"/>
            <p:nvPr/>
          </p:nvSpPr>
          <p:spPr>
            <a:xfrm>
              <a:off x="7107788" y="1748702"/>
              <a:ext cx="1211422" cy="646331"/>
            </a:xfrm>
            <a:prstGeom prst="rect">
              <a:avLst/>
            </a:prstGeom>
            <a:noFill/>
          </p:spPr>
          <p:txBody>
            <a:bodyPr wrap="none" rtlCol="0">
              <a:spAutoFit/>
            </a:bodyPr>
            <a:lstStyle/>
            <a:p>
              <a:pPr algn="ctr"/>
              <a:r>
                <a:rPr lang="en-US" b="1" dirty="0">
                  <a:solidFill>
                    <a:schemeClr val="bg1"/>
                  </a:solidFill>
                </a:rPr>
                <a:t>Inspiration</a:t>
              </a:r>
            </a:p>
            <a:p>
              <a:pPr algn="ctr"/>
              <a:r>
                <a:rPr lang="en-US" b="1" dirty="0">
                  <a:solidFill>
                    <a:schemeClr val="bg1"/>
                  </a:solidFill>
                </a:rPr>
                <a:t>Quotes</a:t>
              </a:r>
            </a:p>
          </p:txBody>
        </p:sp>
      </p:grpSp>
      <p:grpSp>
        <p:nvGrpSpPr>
          <p:cNvPr id="28" name="Group 27">
            <a:extLst>
              <a:ext uri="{FF2B5EF4-FFF2-40B4-BE49-F238E27FC236}">
                <a16:creationId xmlns:a16="http://schemas.microsoft.com/office/drawing/2014/main" id="{A88AC75E-1192-459B-8CB1-41A9EB387906}"/>
              </a:ext>
            </a:extLst>
          </p:cNvPr>
          <p:cNvGrpSpPr/>
          <p:nvPr/>
        </p:nvGrpSpPr>
        <p:grpSpPr>
          <a:xfrm>
            <a:off x="2141612" y="2163160"/>
            <a:ext cx="780586" cy="1228080"/>
            <a:chOff x="2141612" y="913096"/>
            <a:chExt cx="780586" cy="1228080"/>
          </a:xfrm>
        </p:grpSpPr>
        <p:pic>
          <p:nvPicPr>
            <p:cNvPr id="29" name="Picture 28">
              <a:extLst>
                <a:ext uri="{FF2B5EF4-FFF2-40B4-BE49-F238E27FC236}">
                  <a16:creationId xmlns:a16="http://schemas.microsoft.com/office/drawing/2014/main" id="{E5E081C5-D39F-4C84-A6D8-B3A77B72B65F}"/>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141612" y="913096"/>
              <a:ext cx="780586" cy="765233"/>
            </a:xfrm>
            <a:prstGeom prst="rect">
              <a:avLst/>
            </a:prstGeom>
          </p:spPr>
        </p:pic>
        <p:sp>
          <p:nvSpPr>
            <p:cNvPr id="30" name="TextBox 29">
              <a:extLst>
                <a:ext uri="{FF2B5EF4-FFF2-40B4-BE49-F238E27FC236}">
                  <a16:creationId xmlns:a16="http://schemas.microsoft.com/office/drawing/2014/main" id="{3A0E5BF6-8183-4E0A-A508-FC3F6BCAFFF9}"/>
                </a:ext>
              </a:extLst>
            </p:cNvPr>
            <p:cNvSpPr txBox="1"/>
            <p:nvPr/>
          </p:nvSpPr>
          <p:spPr>
            <a:xfrm>
              <a:off x="2199322" y="1771844"/>
              <a:ext cx="696153" cy="369332"/>
            </a:xfrm>
            <a:prstGeom prst="rect">
              <a:avLst/>
            </a:prstGeom>
            <a:noFill/>
          </p:spPr>
          <p:txBody>
            <a:bodyPr wrap="none" rtlCol="0">
              <a:spAutoFit/>
            </a:bodyPr>
            <a:lstStyle/>
            <a:p>
              <a:pPr algn="ctr"/>
              <a:r>
                <a:rPr lang="en-US" b="1" dirty="0">
                  <a:solidFill>
                    <a:schemeClr val="bg1"/>
                  </a:solidFill>
                </a:rPr>
                <a:t>Jokes</a:t>
              </a:r>
            </a:p>
          </p:txBody>
        </p:sp>
      </p:grpSp>
      <p:grpSp>
        <p:nvGrpSpPr>
          <p:cNvPr id="31" name="Group 30">
            <a:extLst>
              <a:ext uri="{FF2B5EF4-FFF2-40B4-BE49-F238E27FC236}">
                <a16:creationId xmlns:a16="http://schemas.microsoft.com/office/drawing/2014/main" id="{29F5F07D-B28E-4F89-BFAF-3FC36493A736}"/>
              </a:ext>
            </a:extLst>
          </p:cNvPr>
          <p:cNvGrpSpPr/>
          <p:nvPr/>
        </p:nvGrpSpPr>
        <p:grpSpPr>
          <a:xfrm>
            <a:off x="9193117" y="2163160"/>
            <a:ext cx="780586" cy="1782078"/>
            <a:chOff x="9193117" y="913096"/>
            <a:chExt cx="780586" cy="1782078"/>
          </a:xfrm>
        </p:grpSpPr>
        <p:pic>
          <p:nvPicPr>
            <p:cNvPr id="32" name="Picture 31">
              <a:extLst>
                <a:ext uri="{FF2B5EF4-FFF2-40B4-BE49-F238E27FC236}">
                  <a16:creationId xmlns:a16="http://schemas.microsoft.com/office/drawing/2014/main" id="{643503C5-86B6-4B77-B11C-C796769554BB}"/>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193117" y="913096"/>
              <a:ext cx="780586" cy="765233"/>
            </a:xfrm>
            <a:prstGeom prst="rect">
              <a:avLst/>
            </a:prstGeom>
          </p:spPr>
        </p:pic>
        <p:sp>
          <p:nvSpPr>
            <p:cNvPr id="33" name="TextBox 32">
              <a:extLst>
                <a:ext uri="{FF2B5EF4-FFF2-40B4-BE49-F238E27FC236}">
                  <a16:creationId xmlns:a16="http://schemas.microsoft.com/office/drawing/2014/main" id="{99B1BF0C-2BE0-4B4C-9CA1-B0D2CD75DD56}"/>
                </a:ext>
              </a:extLst>
            </p:cNvPr>
            <p:cNvSpPr txBox="1"/>
            <p:nvPr/>
          </p:nvSpPr>
          <p:spPr>
            <a:xfrm>
              <a:off x="9202337" y="1771844"/>
              <a:ext cx="771366" cy="923330"/>
            </a:xfrm>
            <a:prstGeom prst="rect">
              <a:avLst/>
            </a:prstGeom>
            <a:noFill/>
          </p:spPr>
          <p:txBody>
            <a:bodyPr wrap="none" rtlCol="0">
              <a:spAutoFit/>
            </a:bodyPr>
            <a:lstStyle/>
            <a:p>
              <a:pPr algn="ctr"/>
              <a:r>
                <a:rPr lang="en-US" b="1" dirty="0">
                  <a:solidFill>
                    <a:schemeClr val="bg1"/>
                  </a:solidFill>
                </a:rPr>
                <a:t>Chuck</a:t>
              </a:r>
            </a:p>
            <a:p>
              <a:pPr algn="ctr"/>
              <a:r>
                <a:rPr lang="en-US" b="1" dirty="0">
                  <a:solidFill>
                    <a:schemeClr val="bg1"/>
                  </a:solidFill>
                </a:rPr>
                <a:t>Norris</a:t>
              </a:r>
            </a:p>
            <a:p>
              <a:pPr algn="ctr"/>
              <a:r>
                <a:rPr lang="en-US" b="1" dirty="0">
                  <a:solidFill>
                    <a:schemeClr val="bg1"/>
                  </a:solidFill>
                </a:rPr>
                <a:t>Facts</a:t>
              </a:r>
            </a:p>
          </p:txBody>
        </p:sp>
      </p:grpSp>
      <p:sp>
        <p:nvSpPr>
          <p:cNvPr id="36" name="Rectangle: Rounded Corners 35">
            <a:extLst>
              <a:ext uri="{FF2B5EF4-FFF2-40B4-BE49-F238E27FC236}">
                <a16:creationId xmlns:a16="http://schemas.microsoft.com/office/drawing/2014/main" id="{3D88A87C-8E68-4692-8499-7839812485B1}"/>
              </a:ext>
            </a:extLst>
          </p:cNvPr>
          <p:cNvSpPr/>
          <p:nvPr/>
        </p:nvSpPr>
        <p:spPr>
          <a:xfrm>
            <a:off x="705370" y="4572008"/>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Who</a:t>
            </a:r>
          </a:p>
        </p:txBody>
      </p:sp>
      <p:sp>
        <p:nvSpPr>
          <p:cNvPr id="37" name="Rectangle: Rounded Corners 36">
            <a:extLst>
              <a:ext uri="{FF2B5EF4-FFF2-40B4-BE49-F238E27FC236}">
                <a16:creationId xmlns:a16="http://schemas.microsoft.com/office/drawing/2014/main" id="{14A00076-B0C7-4C46-9467-F341DFA1F243}"/>
              </a:ext>
            </a:extLst>
          </p:cNvPr>
          <p:cNvSpPr/>
          <p:nvPr/>
        </p:nvSpPr>
        <p:spPr>
          <a:xfrm>
            <a:off x="2504563" y="4572007"/>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What</a:t>
            </a:r>
          </a:p>
        </p:txBody>
      </p:sp>
      <p:sp>
        <p:nvSpPr>
          <p:cNvPr id="38" name="Rectangle: Rounded Corners 37">
            <a:extLst>
              <a:ext uri="{FF2B5EF4-FFF2-40B4-BE49-F238E27FC236}">
                <a16:creationId xmlns:a16="http://schemas.microsoft.com/office/drawing/2014/main" id="{82E202F3-6DA4-499B-AC8F-F199FAC30A57}"/>
              </a:ext>
            </a:extLst>
          </p:cNvPr>
          <p:cNvSpPr/>
          <p:nvPr/>
        </p:nvSpPr>
        <p:spPr>
          <a:xfrm>
            <a:off x="4303756" y="4572006"/>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When</a:t>
            </a:r>
          </a:p>
        </p:txBody>
      </p:sp>
      <p:sp>
        <p:nvSpPr>
          <p:cNvPr id="39" name="Rectangle: Rounded Corners 38">
            <a:extLst>
              <a:ext uri="{FF2B5EF4-FFF2-40B4-BE49-F238E27FC236}">
                <a16:creationId xmlns:a16="http://schemas.microsoft.com/office/drawing/2014/main" id="{943C5469-C415-41E6-9D70-7FB9E6948617}"/>
              </a:ext>
            </a:extLst>
          </p:cNvPr>
          <p:cNvSpPr/>
          <p:nvPr/>
        </p:nvSpPr>
        <p:spPr>
          <a:xfrm>
            <a:off x="6102949" y="4572005"/>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Where</a:t>
            </a:r>
          </a:p>
        </p:txBody>
      </p:sp>
      <p:sp>
        <p:nvSpPr>
          <p:cNvPr id="40" name="Rectangle: Rounded Corners 39">
            <a:extLst>
              <a:ext uri="{FF2B5EF4-FFF2-40B4-BE49-F238E27FC236}">
                <a16:creationId xmlns:a16="http://schemas.microsoft.com/office/drawing/2014/main" id="{A9A88F1B-76DE-40E6-8F1B-0B4DC06D21AB}"/>
              </a:ext>
            </a:extLst>
          </p:cNvPr>
          <p:cNvSpPr/>
          <p:nvPr/>
        </p:nvSpPr>
        <p:spPr>
          <a:xfrm>
            <a:off x="7902142" y="4572004"/>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Why</a:t>
            </a:r>
          </a:p>
        </p:txBody>
      </p:sp>
      <p:sp>
        <p:nvSpPr>
          <p:cNvPr id="41" name="Rectangle: Rounded Corners 40">
            <a:extLst>
              <a:ext uri="{FF2B5EF4-FFF2-40B4-BE49-F238E27FC236}">
                <a16:creationId xmlns:a16="http://schemas.microsoft.com/office/drawing/2014/main" id="{2F5CE3AC-394C-4257-A691-E22FD4AD0D4A}"/>
              </a:ext>
            </a:extLst>
          </p:cNvPr>
          <p:cNvSpPr/>
          <p:nvPr/>
        </p:nvSpPr>
        <p:spPr>
          <a:xfrm>
            <a:off x="9701335" y="4572003"/>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How</a:t>
            </a:r>
          </a:p>
        </p:txBody>
      </p:sp>
    </p:spTree>
    <p:extLst>
      <p:ext uri="{BB962C8B-B14F-4D97-AF65-F5344CB8AC3E}">
        <p14:creationId xmlns:p14="http://schemas.microsoft.com/office/powerpoint/2010/main" val="4131980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fade">
                                      <p:cBhvr>
                                        <p:cTn id="5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0" grpId="0" animBg="1"/>
      <p:bldP spid="4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DCE8A-E0CD-4508-9F28-560A56E43659}"/>
              </a:ext>
            </a:extLst>
          </p:cNvPr>
          <p:cNvSpPr>
            <a:spLocks noGrp="1"/>
          </p:cNvSpPr>
          <p:nvPr>
            <p:ph type="title"/>
          </p:nvPr>
        </p:nvSpPr>
        <p:spPr/>
        <p:txBody>
          <a:bodyPr/>
          <a:lstStyle/>
          <a:p>
            <a:r>
              <a:rPr lang="en-US" dirty="0"/>
              <a:t>What’s the problem?</a:t>
            </a:r>
          </a:p>
        </p:txBody>
      </p:sp>
      <p:grpSp>
        <p:nvGrpSpPr>
          <p:cNvPr id="19" name="Group 18">
            <a:extLst>
              <a:ext uri="{FF2B5EF4-FFF2-40B4-BE49-F238E27FC236}">
                <a16:creationId xmlns:a16="http://schemas.microsoft.com/office/drawing/2014/main" id="{19E5F373-34E8-4D4D-AE39-03B4031A4E8C}"/>
              </a:ext>
            </a:extLst>
          </p:cNvPr>
          <p:cNvGrpSpPr/>
          <p:nvPr/>
        </p:nvGrpSpPr>
        <p:grpSpPr>
          <a:xfrm>
            <a:off x="5508629" y="2163160"/>
            <a:ext cx="874342" cy="1505079"/>
            <a:chOff x="5508629" y="913096"/>
            <a:chExt cx="874342" cy="1505079"/>
          </a:xfrm>
        </p:grpSpPr>
        <p:pic>
          <p:nvPicPr>
            <p:cNvPr id="20" name="Picture 19">
              <a:extLst>
                <a:ext uri="{FF2B5EF4-FFF2-40B4-BE49-F238E27FC236}">
                  <a16:creationId xmlns:a16="http://schemas.microsoft.com/office/drawing/2014/main" id="{3683D769-5314-46FB-BF1F-EBFB2A9D7DA1}"/>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58786" y="913096"/>
              <a:ext cx="780586" cy="765233"/>
            </a:xfrm>
            <a:prstGeom prst="rect">
              <a:avLst/>
            </a:prstGeom>
          </p:spPr>
        </p:pic>
        <p:sp>
          <p:nvSpPr>
            <p:cNvPr id="21" name="TextBox 20">
              <a:extLst>
                <a:ext uri="{FF2B5EF4-FFF2-40B4-BE49-F238E27FC236}">
                  <a16:creationId xmlns:a16="http://schemas.microsoft.com/office/drawing/2014/main" id="{9C4D7E38-EDF6-4CBE-B2FB-3C09B00BEC44}"/>
                </a:ext>
              </a:extLst>
            </p:cNvPr>
            <p:cNvSpPr txBox="1"/>
            <p:nvPr/>
          </p:nvSpPr>
          <p:spPr>
            <a:xfrm>
              <a:off x="5508629" y="1771844"/>
              <a:ext cx="874342" cy="646331"/>
            </a:xfrm>
            <a:prstGeom prst="rect">
              <a:avLst/>
            </a:prstGeom>
            <a:noFill/>
          </p:spPr>
          <p:txBody>
            <a:bodyPr wrap="none" rtlCol="0">
              <a:spAutoFit/>
            </a:bodyPr>
            <a:lstStyle/>
            <a:p>
              <a:pPr algn="ctr"/>
              <a:r>
                <a:rPr lang="en-US" b="1" dirty="0">
                  <a:solidFill>
                    <a:schemeClr val="bg1"/>
                  </a:solidFill>
                </a:rPr>
                <a:t>Movie</a:t>
              </a:r>
            </a:p>
            <a:p>
              <a:pPr algn="ctr"/>
              <a:r>
                <a:rPr lang="en-US" b="1" dirty="0">
                  <a:solidFill>
                    <a:schemeClr val="bg1"/>
                  </a:solidFill>
                </a:rPr>
                <a:t>Quotes</a:t>
              </a:r>
            </a:p>
          </p:txBody>
        </p:sp>
      </p:grpSp>
      <p:grpSp>
        <p:nvGrpSpPr>
          <p:cNvPr id="22" name="Group 21">
            <a:extLst>
              <a:ext uri="{FF2B5EF4-FFF2-40B4-BE49-F238E27FC236}">
                <a16:creationId xmlns:a16="http://schemas.microsoft.com/office/drawing/2014/main" id="{A7AEF4EC-B21A-479A-A699-FD304E6AAE55}"/>
              </a:ext>
            </a:extLst>
          </p:cNvPr>
          <p:cNvGrpSpPr/>
          <p:nvPr/>
        </p:nvGrpSpPr>
        <p:grpSpPr>
          <a:xfrm>
            <a:off x="3778602" y="2163160"/>
            <a:ext cx="923779" cy="1481934"/>
            <a:chOff x="3778602" y="913096"/>
            <a:chExt cx="923779" cy="1481934"/>
          </a:xfrm>
        </p:grpSpPr>
        <p:pic>
          <p:nvPicPr>
            <p:cNvPr id="23" name="Picture 22">
              <a:extLst>
                <a:ext uri="{FF2B5EF4-FFF2-40B4-BE49-F238E27FC236}">
                  <a16:creationId xmlns:a16="http://schemas.microsoft.com/office/drawing/2014/main" id="{25F1D1FE-C6B5-4918-A73C-51E0BFD43DED}"/>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850199" y="913096"/>
              <a:ext cx="780586" cy="765233"/>
            </a:xfrm>
            <a:prstGeom prst="rect">
              <a:avLst/>
            </a:prstGeom>
          </p:spPr>
        </p:pic>
        <p:sp>
          <p:nvSpPr>
            <p:cNvPr id="24" name="TextBox 23">
              <a:extLst>
                <a:ext uri="{FF2B5EF4-FFF2-40B4-BE49-F238E27FC236}">
                  <a16:creationId xmlns:a16="http://schemas.microsoft.com/office/drawing/2014/main" id="{4135F050-BECB-4F85-BE6A-3521EF16C8E1}"/>
                </a:ext>
              </a:extLst>
            </p:cNvPr>
            <p:cNvSpPr txBox="1"/>
            <p:nvPr/>
          </p:nvSpPr>
          <p:spPr>
            <a:xfrm>
              <a:off x="3778602" y="1748699"/>
              <a:ext cx="923779" cy="646331"/>
            </a:xfrm>
            <a:prstGeom prst="rect">
              <a:avLst/>
            </a:prstGeom>
            <a:noFill/>
          </p:spPr>
          <p:txBody>
            <a:bodyPr wrap="none" rtlCol="0">
              <a:spAutoFit/>
            </a:bodyPr>
            <a:lstStyle/>
            <a:p>
              <a:pPr algn="ctr"/>
              <a:r>
                <a:rPr lang="en-US" b="1" dirty="0">
                  <a:solidFill>
                    <a:schemeClr val="bg1"/>
                  </a:solidFill>
                </a:rPr>
                <a:t>Famous</a:t>
              </a:r>
            </a:p>
            <a:p>
              <a:pPr algn="ctr"/>
              <a:r>
                <a:rPr lang="en-US" b="1" dirty="0">
                  <a:solidFill>
                    <a:schemeClr val="bg1"/>
                  </a:solidFill>
                </a:rPr>
                <a:t>Quotes</a:t>
              </a:r>
            </a:p>
          </p:txBody>
        </p:sp>
      </p:grpSp>
      <p:grpSp>
        <p:nvGrpSpPr>
          <p:cNvPr id="25" name="Group 24">
            <a:extLst>
              <a:ext uri="{FF2B5EF4-FFF2-40B4-BE49-F238E27FC236}">
                <a16:creationId xmlns:a16="http://schemas.microsoft.com/office/drawing/2014/main" id="{45B8C772-CD72-4226-BD4E-B9842E3C028F}"/>
              </a:ext>
            </a:extLst>
          </p:cNvPr>
          <p:cNvGrpSpPr/>
          <p:nvPr/>
        </p:nvGrpSpPr>
        <p:grpSpPr>
          <a:xfrm>
            <a:off x="7107788" y="2163160"/>
            <a:ext cx="1211422" cy="1481937"/>
            <a:chOff x="7107788" y="913096"/>
            <a:chExt cx="1211422" cy="1481937"/>
          </a:xfrm>
        </p:grpSpPr>
        <p:pic>
          <p:nvPicPr>
            <p:cNvPr id="26" name="Picture 25">
              <a:extLst>
                <a:ext uri="{FF2B5EF4-FFF2-40B4-BE49-F238E27FC236}">
                  <a16:creationId xmlns:a16="http://schemas.microsoft.com/office/drawing/2014/main" id="{FEEC582B-2CE9-4819-B4FB-59FCCFF0F790}"/>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323206" y="913096"/>
              <a:ext cx="780586" cy="765233"/>
            </a:xfrm>
            <a:prstGeom prst="rect">
              <a:avLst/>
            </a:prstGeom>
          </p:spPr>
        </p:pic>
        <p:sp>
          <p:nvSpPr>
            <p:cNvPr id="27" name="TextBox 26">
              <a:extLst>
                <a:ext uri="{FF2B5EF4-FFF2-40B4-BE49-F238E27FC236}">
                  <a16:creationId xmlns:a16="http://schemas.microsoft.com/office/drawing/2014/main" id="{549EE295-2B81-4C22-8863-C0BF78AEECFE}"/>
                </a:ext>
              </a:extLst>
            </p:cNvPr>
            <p:cNvSpPr txBox="1"/>
            <p:nvPr/>
          </p:nvSpPr>
          <p:spPr>
            <a:xfrm>
              <a:off x="7107788" y="1748702"/>
              <a:ext cx="1211422" cy="646331"/>
            </a:xfrm>
            <a:prstGeom prst="rect">
              <a:avLst/>
            </a:prstGeom>
            <a:noFill/>
          </p:spPr>
          <p:txBody>
            <a:bodyPr wrap="none" rtlCol="0">
              <a:spAutoFit/>
            </a:bodyPr>
            <a:lstStyle/>
            <a:p>
              <a:pPr algn="ctr"/>
              <a:r>
                <a:rPr lang="en-US" b="1" dirty="0">
                  <a:solidFill>
                    <a:schemeClr val="bg1"/>
                  </a:solidFill>
                </a:rPr>
                <a:t>Inspiration</a:t>
              </a:r>
            </a:p>
            <a:p>
              <a:pPr algn="ctr"/>
              <a:r>
                <a:rPr lang="en-US" b="1" dirty="0">
                  <a:solidFill>
                    <a:schemeClr val="bg1"/>
                  </a:solidFill>
                </a:rPr>
                <a:t>Quotes</a:t>
              </a:r>
            </a:p>
          </p:txBody>
        </p:sp>
      </p:grpSp>
      <p:grpSp>
        <p:nvGrpSpPr>
          <p:cNvPr id="28" name="Group 27">
            <a:extLst>
              <a:ext uri="{FF2B5EF4-FFF2-40B4-BE49-F238E27FC236}">
                <a16:creationId xmlns:a16="http://schemas.microsoft.com/office/drawing/2014/main" id="{A88AC75E-1192-459B-8CB1-41A9EB387906}"/>
              </a:ext>
            </a:extLst>
          </p:cNvPr>
          <p:cNvGrpSpPr/>
          <p:nvPr/>
        </p:nvGrpSpPr>
        <p:grpSpPr>
          <a:xfrm>
            <a:off x="2141612" y="2163160"/>
            <a:ext cx="780586" cy="1228080"/>
            <a:chOff x="2141612" y="913096"/>
            <a:chExt cx="780586" cy="1228080"/>
          </a:xfrm>
        </p:grpSpPr>
        <p:pic>
          <p:nvPicPr>
            <p:cNvPr id="29" name="Picture 28">
              <a:extLst>
                <a:ext uri="{FF2B5EF4-FFF2-40B4-BE49-F238E27FC236}">
                  <a16:creationId xmlns:a16="http://schemas.microsoft.com/office/drawing/2014/main" id="{E5E081C5-D39F-4C84-A6D8-B3A77B72B65F}"/>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141612" y="913096"/>
              <a:ext cx="780586" cy="765233"/>
            </a:xfrm>
            <a:prstGeom prst="rect">
              <a:avLst/>
            </a:prstGeom>
          </p:spPr>
        </p:pic>
        <p:sp>
          <p:nvSpPr>
            <p:cNvPr id="30" name="TextBox 29">
              <a:extLst>
                <a:ext uri="{FF2B5EF4-FFF2-40B4-BE49-F238E27FC236}">
                  <a16:creationId xmlns:a16="http://schemas.microsoft.com/office/drawing/2014/main" id="{3A0E5BF6-8183-4E0A-A508-FC3F6BCAFFF9}"/>
                </a:ext>
              </a:extLst>
            </p:cNvPr>
            <p:cNvSpPr txBox="1"/>
            <p:nvPr/>
          </p:nvSpPr>
          <p:spPr>
            <a:xfrm>
              <a:off x="2199322" y="1771844"/>
              <a:ext cx="696153" cy="369332"/>
            </a:xfrm>
            <a:prstGeom prst="rect">
              <a:avLst/>
            </a:prstGeom>
            <a:noFill/>
          </p:spPr>
          <p:txBody>
            <a:bodyPr wrap="none" rtlCol="0">
              <a:spAutoFit/>
            </a:bodyPr>
            <a:lstStyle/>
            <a:p>
              <a:pPr algn="ctr"/>
              <a:r>
                <a:rPr lang="en-US" b="1" dirty="0">
                  <a:solidFill>
                    <a:schemeClr val="bg1"/>
                  </a:solidFill>
                </a:rPr>
                <a:t>Jokes</a:t>
              </a:r>
            </a:p>
          </p:txBody>
        </p:sp>
      </p:grpSp>
      <p:grpSp>
        <p:nvGrpSpPr>
          <p:cNvPr id="31" name="Group 30">
            <a:extLst>
              <a:ext uri="{FF2B5EF4-FFF2-40B4-BE49-F238E27FC236}">
                <a16:creationId xmlns:a16="http://schemas.microsoft.com/office/drawing/2014/main" id="{29F5F07D-B28E-4F89-BFAF-3FC36493A736}"/>
              </a:ext>
            </a:extLst>
          </p:cNvPr>
          <p:cNvGrpSpPr/>
          <p:nvPr/>
        </p:nvGrpSpPr>
        <p:grpSpPr>
          <a:xfrm>
            <a:off x="9193117" y="2163160"/>
            <a:ext cx="780586" cy="1782078"/>
            <a:chOff x="9193117" y="913096"/>
            <a:chExt cx="780586" cy="1782078"/>
          </a:xfrm>
        </p:grpSpPr>
        <p:pic>
          <p:nvPicPr>
            <p:cNvPr id="32" name="Picture 31">
              <a:extLst>
                <a:ext uri="{FF2B5EF4-FFF2-40B4-BE49-F238E27FC236}">
                  <a16:creationId xmlns:a16="http://schemas.microsoft.com/office/drawing/2014/main" id="{643503C5-86B6-4B77-B11C-C796769554BB}"/>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193117" y="913096"/>
              <a:ext cx="780586" cy="765233"/>
            </a:xfrm>
            <a:prstGeom prst="rect">
              <a:avLst/>
            </a:prstGeom>
          </p:spPr>
        </p:pic>
        <p:sp>
          <p:nvSpPr>
            <p:cNvPr id="33" name="TextBox 32">
              <a:extLst>
                <a:ext uri="{FF2B5EF4-FFF2-40B4-BE49-F238E27FC236}">
                  <a16:creationId xmlns:a16="http://schemas.microsoft.com/office/drawing/2014/main" id="{99B1BF0C-2BE0-4B4C-9CA1-B0D2CD75DD56}"/>
                </a:ext>
              </a:extLst>
            </p:cNvPr>
            <p:cNvSpPr txBox="1"/>
            <p:nvPr/>
          </p:nvSpPr>
          <p:spPr>
            <a:xfrm>
              <a:off x="9202337" y="1771844"/>
              <a:ext cx="771366" cy="923330"/>
            </a:xfrm>
            <a:prstGeom prst="rect">
              <a:avLst/>
            </a:prstGeom>
            <a:noFill/>
          </p:spPr>
          <p:txBody>
            <a:bodyPr wrap="none" rtlCol="0">
              <a:spAutoFit/>
            </a:bodyPr>
            <a:lstStyle/>
            <a:p>
              <a:pPr algn="ctr"/>
              <a:r>
                <a:rPr lang="en-US" b="1" dirty="0">
                  <a:solidFill>
                    <a:schemeClr val="bg1"/>
                  </a:solidFill>
                </a:rPr>
                <a:t>Chuck</a:t>
              </a:r>
            </a:p>
            <a:p>
              <a:pPr algn="ctr"/>
              <a:r>
                <a:rPr lang="en-US" b="1" dirty="0">
                  <a:solidFill>
                    <a:schemeClr val="bg1"/>
                  </a:solidFill>
                </a:rPr>
                <a:t>Norris</a:t>
              </a:r>
            </a:p>
            <a:p>
              <a:pPr algn="ctr"/>
              <a:r>
                <a:rPr lang="en-US" b="1" dirty="0">
                  <a:solidFill>
                    <a:schemeClr val="bg1"/>
                  </a:solidFill>
                </a:rPr>
                <a:t>Facts</a:t>
              </a:r>
            </a:p>
          </p:txBody>
        </p:sp>
      </p:grpSp>
      <p:sp>
        <p:nvSpPr>
          <p:cNvPr id="36" name="Rectangle: Rounded Corners 35">
            <a:extLst>
              <a:ext uri="{FF2B5EF4-FFF2-40B4-BE49-F238E27FC236}">
                <a16:creationId xmlns:a16="http://schemas.microsoft.com/office/drawing/2014/main" id="{3D88A87C-8E68-4692-8499-7839812485B1}"/>
              </a:ext>
            </a:extLst>
          </p:cNvPr>
          <p:cNvSpPr/>
          <p:nvPr/>
        </p:nvSpPr>
        <p:spPr>
          <a:xfrm>
            <a:off x="705370" y="4572008"/>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Who</a:t>
            </a:r>
          </a:p>
        </p:txBody>
      </p:sp>
      <p:sp>
        <p:nvSpPr>
          <p:cNvPr id="37" name="Rectangle: Rounded Corners 36">
            <a:extLst>
              <a:ext uri="{FF2B5EF4-FFF2-40B4-BE49-F238E27FC236}">
                <a16:creationId xmlns:a16="http://schemas.microsoft.com/office/drawing/2014/main" id="{14A00076-B0C7-4C46-9467-F341DFA1F243}"/>
              </a:ext>
            </a:extLst>
          </p:cNvPr>
          <p:cNvSpPr/>
          <p:nvPr/>
        </p:nvSpPr>
        <p:spPr>
          <a:xfrm>
            <a:off x="2504563" y="4572007"/>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What</a:t>
            </a:r>
          </a:p>
        </p:txBody>
      </p:sp>
      <p:sp>
        <p:nvSpPr>
          <p:cNvPr id="38" name="Rectangle: Rounded Corners 37">
            <a:extLst>
              <a:ext uri="{FF2B5EF4-FFF2-40B4-BE49-F238E27FC236}">
                <a16:creationId xmlns:a16="http://schemas.microsoft.com/office/drawing/2014/main" id="{82E202F3-6DA4-499B-AC8F-F199FAC30A57}"/>
              </a:ext>
            </a:extLst>
          </p:cNvPr>
          <p:cNvSpPr/>
          <p:nvPr/>
        </p:nvSpPr>
        <p:spPr>
          <a:xfrm>
            <a:off x="4303756" y="4572006"/>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When</a:t>
            </a:r>
          </a:p>
        </p:txBody>
      </p:sp>
      <p:sp>
        <p:nvSpPr>
          <p:cNvPr id="39" name="Rectangle: Rounded Corners 38">
            <a:extLst>
              <a:ext uri="{FF2B5EF4-FFF2-40B4-BE49-F238E27FC236}">
                <a16:creationId xmlns:a16="http://schemas.microsoft.com/office/drawing/2014/main" id="{943C5469-C415-41E6-9D70-7FB9E6948617}"/>
              </a:ext>
            </a:extLst>
          </p:cNvPr>
          <p:cNvSpPr/>
          <p:nvPr/>
        </p:nvSpPr>
        <p:spPr>
          <a:xfrm>
            <a:off x="6102949" y="4572005"/>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Where</a:t>
            </a:r>
          </a:p>
        </p:txBody>
      </p:sp>
      <p:sp>
        <p:nvSpPr>
          <p:cNvPr id="40" name="Rectangle: Rounded Corners 39">
            <a:extLst>
              <a:ext uri="{FF2B5EF4-FFF2-40B4-BE49-F238E27FC236}">
                <a16:creationId xmlns:a16="http://schemas.microsoft.com/office/drawing/2014/main" id="{A9A88F1B-76DE-40E6-8F1B-0B4DC06D21AB}"/>
              </a:ext>
            </a:extLst>
          </p:cNvPr>
          <p:cNvSpPr/>
          <p:nvPr/>
        </p:nvSpPr>
        <p:spPr>
          <a:xfrm>
            <a:off x="7902142" y="4572004"/>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Why</a:t>
            </a:r>
          </a:p>
        </p:txBody>
      </p:sp>
      <p:sp>
        <p:nvSpPr>
          <p:cNvPr id="41" name="Rectangle: Rounded Corners 40">
            <a:extLst>
              <a:ext uri="{FF2B5EF4-FFF2-40B4-BE49-F238E27FC236}">
                <a16:creationId xmlns:a16="http://schemas.microsoft.com/office/drawing/2014/main" id="{2F5CE3AC-394C-4257-A691-E22FD4AD0D4A}"/>
              </a:ext>
            </a:extLst>
          </p:cNvPr>
          <p:cNvSpPr/>
          <p:nvPr/>
        </p:nvSpPr>
        <p:spPr>
          <a:xfrm>
            <a:off x="9701335" y="4572003"/>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How</a:t>
            </a:r>
          </a:p>
        </p:txBody>
      </p:sp>
    </p:spTree>
    <p:extLst>
      <p:ext uri="{BB962C8B-B14F-4D97-AF65-F5344CB8AC3E}">
        <p14:creationId xmlns:p14="http://schemas.microsoft.com/office/powerpoint/2010/main" val="2399505979"/>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22"/>
                                        </p:tgtEl>
                                      </p:cBhvr>
                                    </p:animEffect>
                                    <p:set>
                                      <p:cBhvr>
                                        <p:cTn id="10" dur="1" fill="hold">
                                          <p:stCondLst>
                                            <p:cond delay="499"/>
                                          </p:stCondLst>
                                        </p:cTn>
                                        <p:tgtEl>
                                          <p:spTgt spid="22"/>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25"/>
                                        </p:tgtEl>
                                      </p:cBhvr>
                                    </p:animEffect>
                                    <p:set>
                                      <p:cBhvr>
                                        <p:cTn id="13" dur="1" fill="hold">
                                          <p:stCondLst>
                                            <p:cond delay="499"/>
                                          </p:stCondLst>
                                        </p:cTn>
                                        <p:tgtEl>
                                          <p:spTgt spid="25"/>
                                        </p:tgtEl>
                                        <p:attrNameLst>
                                          <p:attrName>style.visibility</p:attrName>
                                        </p:attrNameLst>
                                      </p:cBhvr>
                                      <p:to>
                                        <p:strVal val="hidden"/>
                                      </p:to>
                                    </p:set>
                                  </p:childTnLst>
                                </p:cTn>
                              </p:par>
                              <p:par>
                                <p:cTn id="14" presetID="9" presetClass="exit" presetSubtype="0" fill="hold" nodeType="withEffect">
                                  <p:stCondLst>
                                    <p:cond delay="0"/>
                                  </p:stCondLst>
                                  <p:childTnLst>
                                    <p:animEffect transition="out" filter="dissolve">
                                      <p:cBhvr>
                                        <p:cTn id="15" dur="500"/>
                                        <p:tgtEl>
                                          <p:spTgt spid="28"/>
                                        </p:tgtEl>
                                      </p:cBhvr>
                                    </p:animEffect>
                                    <p:set>
                                      <p:cBhvr>
                                        <p:cTn id="16" dur="1" fill="hold">
                                          <p:stCondLst>
                                            <p:cond delay="499"/>
                                          </p:stCondLst>
                                        </p:cTn>
                                        <p:tgtEl>
                                          <p:spTgt spid="28"/>
                                        </p:tgtEl>
                                        <p:attrNameLst>
                                          <p:attrName>style.visibility</p:attrName>
                                        </p:attrNameLst>
                                      </p:cBhvr>
                                      <p:to>
                                        <p:strVal val="hidden"/>
                                      </p:to>
                                    </p:set>
                                  </p:childTnLst>
                                </p:cTn>
                              </p:par>
                              <p:par>
                                <p:cTn id="17" presetID="9" presetClass="exit" presetSubtype="0" fill="hold" nodeType="withEffect">
                                  <p:stCondLst>
                                    <p:cond delay="0"/>
                                  </p:stCondLst>
                                  <p:childTnLst>
                                    <p:animEffect transition="out" filter="dissolve">
                                      <p:cBhvr>
                                        <p:cTn id="18" dur="500"/>
                                        <p:tgtEl>
                                          <p:spTgt spid="31"/>
                                        </p:tgtEl>
                                      </p:cBhvr>
                                    </p:animEffect>
                                    <p:set>
                                      <p:cBhvr>
                                        <p:cTn id="19" dur="1" fill="hold">
                                          <p:stCondLst>
                                            <p:cond delay="499"/>
                                          </p:stCondLst>
                                        </p:cTn>
                                        <p:tgtEl>
                                          <p:spTgt spid="31"/>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36"/>
                                        </p:tgtEl>
                                      </p:cBhvr>
                                    </p:animEffect>
                                    <p:set>
                                      <p:cBhvr>
                                        <p:cTn id="22" dur="1" fill="hold">
                                          <p:stCondLst>
                                            <p:cond delay="499"/>
                                          </p:stCondLst>
                                        </p:cTn>
                                        <p:tgtEl>
                                          <p:spTgt spid="36"/>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37"/>
                                        </p:tgtEl>
                                      </p:cBhvr>
                                    </p:animEffect>
                                    <p:set>
                                      <p:cBhvr>
                                        <p:cTn id="25" dur="1" fill="hold">
                                          <p:stCondLst>
                                            <p:cond delay="499"/>
                                          </p:stCondLst>
                                        </p:cTn>
                                        <p:tgtEl>
                                          <p:spTgt spid="37"/>
                                        </p:tgtEl>
                                        <p:attrNameLst>
                                          <p:attrName>style.visibility</p:attrName>
                                        </p:attrNameLst>
                                      </p:cBhvr>
                                      <p:to>
                                        <p:strVal val="hidden"/>
                                      </p:to>
                                    </p:set>
                                  </p:childTnLst>
                                </p:cTn>
                              </p:par>
                              <p:par>
                                <p:cTn id="26" presetID="9" presetClass="exit" presetSubtype="0" fill="hold" grpId="0" nodeType="withEffect">
                                  <p:stCondLst>
                                    <p:cond delay="0"/>
                                  </p:stCondLst>
                                  <p:childTnLst>
                                    <p:animEffect transition="out" filter="dissolve">
                                      <p:cBhvr>
                                        <p:cTn id="27" dur="500"/>
                                        <p:tgtEl>
                                          <p:spTgt spid="38"/>
                                        </p:tgtEl>
                                      </p:cBhvr>
                                    </p:animEffect>
                                    <p:set>
                                      <p:cBhvr>
                                        <p:cTn id="28" dur="1" fill="hold">
                                          <p:stCondLst>
                                            <p:cond delay="499"/>
                                          </p:stCondLst>
                                        </p:cTn>
                                        <p:tgtEl>
                                          <p:spTgt spid="38"/>
                                        </p:tgtEl>
                                        <p:attrNameLst>
                                          <p:attrName>style.visibility</p:attrName>
                                        </p:attrNameLst>
                                      </p:cBhvr>
                                      <p:to>
                                        <p:strVal val="hidden"/>
                                      </p:to>
                                    </p:set>
                                  </p:childTnLst>
                                </p:cTn>
                              </p:par>
                              <p:par>
                                <p:cTn id="29" presetID="9" presetClass="exit" presetSubtype="0" fill="hold" grpId="0" nodeType="withEffect">
                                  <p:stCondLst>
                                    <p:cond delay="0"/>
                                  </p:stCondLst>
                                  <p:childTnLst>
                                    <p:animEffect transition="out" filter="dissolve">
                                      <p:cBhvr>
                                        <p:cTn id="30" dur="500"/>
                                        <p:tgtEl>
                                          <p:spTgt spid="39"/>
                                        </p:tgtEl>
                                      </p:cBhvr>
                                    </p:animEffect>
                                    <p:set>
                                      <p:cBhvr>
                                        <p:cTn id="31" dur="1" fill="hold">
                                          <p:stCondLst>
                                            <p:cond delay="499"/>
                                          </p:stCondLst>
                                        </p:cTn>
                                        <p:tgtEl>
                                          <p:spTgt spid="39"/>
                                        </p:tgtEl>
                                        <p:attrNameLst>
                                          <p:attrName>style.visibility</p:attrName>
                                        </p:attrNameLst>
                                      </p:cBhvr>
                                      <p:to>
                                        <p:strVal val="hidden"/>
                                      </p:to>
                                    </p:set>
                                  </p:childTnLst>
                                </p:cTn>
                              </p:par>
                              <p:par>
                                <p:cTn id="32" presetID="9" presetClass="exit" presetSubtype="0" fill="hold" grpId="0" nodeType="withEffect">
                                  <p:stCondLst>
                                    <p:cond delay="0"/>
                                  </p:stCondLst>
                                  <p:childTnLst>
                                    <p:animEffect transition="out" filter="dissolve">
                                      <p:cBhvr>
                                        <p:cTn id="33" dur="500"/>
                                        <p:tgtEl>
                                          <p:spTgt spid="40"/>
                                        </p:tgtEl>
                                      </p:cBhvr>
                                    </p:animEffect>
                                    <p:set>
                                      <p:cBhvr>
                                        <p:cTn id="34" dur="1" fill="hold">
                                          <p:stCondLst>
                                            <p:cond delay="499"/>
                                          </p:stCondLst>
                                        </p:cTn>
                                        <p:tgtEl>
                                          <p:spTgt spid="40"/>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41"/>
                                        </p:tgtEl>
                                      </p:cBhvr>
                                    </p:animEffect>
                                    <p:set>
                                      <p:cBhvr>
                                        <p:cTn id="37" dur="1" fill="hold">
                                          <p:stCondLst>
                                            <p:cond delay="49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0" grpId="0" animBg="1"/>
      <p:bldP spid="4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3C32A-E581-491B-9C81-76464DDD1D1E}"/>
              </a:ext>
            </a:extLst>
          </p:cNvPr>
          <p:cNvSpPr>
            <a:spLocks noGrp="1"/>
          </p:cNvSpPr>
          <p:nvPr>
            <p:ph type="title"/>
          </p:nvPr>
        </p:nvSpPr>
        <p:spPr/>
        <p:txBody>
          <a:bodyPr/>
          <a:lstStyle/>
          <a:p>
            <a:r>
              <a:rPr lang="en-US" dirty="0"/>
              <a:t>What’s the problem?</a:t>
            </a:r>
          </a:p>
        </p:txBody>
      </p:sp>
      <p:grpSp>
        <p:nvGrpSpPr>
          <p:cNvPr id="82" name="Group 81">
            <a:extLst>
              <a:ext uri="{FF2B5EF4-FFF2-40B4-BE49-F238E27FC236}">
                <a16:creationId xmlns:a16="http://schemas.microsoft.com/office/drawing/2014/main" id="{7A68F39C-0A11-4059-B467-1A867C4423CA}"/>
              </a:ext>
            </a:extLst>
          </p:cNvPr>
          <p:cNvGrpSpPr/>
          <p:nvPr/>
        </p:nvGrpSpPr>
        <p:grpSpPr>
          <a:xfrm>
            <a:off x="2914937" y="4998669"/>
            <a:ext cx="1292277" cy="1206698"/>
            <a:chOff x="2914937" y="4998669"/>
            <a:chExt cx="1292277" cy="1206698"/>
          </a:xfrm>
        </p:grpSpPr>
        <p:pic>
          <p:nvPicPr>
            <p:cNvPr id="32" name="Picture 31">
              <a:extLst>
                <a:ext uri="{FF2B5EF4-FFF2-40B4-BE49-F238E27FC236}">
                  <a16:creationId xmlns:a16="http://schemas.microsoft.com/office/drawing/2014/main" id="{C51B65D1-E5A8-4A05-B8D7-D3211A50D918}"/>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248612" y="4998669"/>
              <a:ext cx="627681" cy="774900"/>
            </a:xfrm>
            <a:prstGeom prst="rect">
              <a:avLst/>
            </a:prstGeom>
          </p:spPr>
        </p:pic>
        <p:sp>
          <p:nvSpPr>
            <p:cNvPr id="36" name="TextBox 35">
              <a:extLst>
                <a:ext uri="{FF2B5EF4-FFF2-40B4-BE49-F238E27FC236}">
                  <a16:creationId xmlns:a16="http://schemas.microsoft.com/office/drawing/2014/main" id="{D42BAD58-5AF1-4675-9848-FD243F36135C}"/>
                </a:ext>
              </a:extLst>
            </p:cNvPr>
            <p:cNvSpPr txBox="1"/>
            <p:nvPr/>
          </p:nvSpPr>
          <p:spPr>
            <a:xfrm>
              <a:off x="2914937" y="5836035"/>
              <a:ext cx="1292277" cy="369332"/>
            </a:xfrm>
            <a:prstGeom prst="rect">
              <a:avLst/>
            </a:prstGeom>
            <a:noFill/>
          </p:spPr>
          <p:txBody>
            <a:bodyPr wrap="none" rtlCol="0">
              <a:spAutoFit/>
            </a:bodyPr>
            <a:lstStyle/>
            <a:p>
              <a:pPr algn="ctr"/>
              <a:r>
                <a:rPr lang="en-US" b="1" dirty="0">
                  <a:solidFill>
                    <a:schemeClr val="bg1"/>
                  </a:solidFill>
                </a:rPr>
                <a:t>Account DB</a:t>
              </a:r>
            </a:p>
          </p:txBody>
        </p:sp>
      </p:grpSp>
      <p:grpSp>
        <p:nvGrpSpPr>
          <p:cNvPr id="83" name="Group 82">
            <a:extLst>
              <a:ext uri="{FF2B5EF4-FFF2-40B4-BE49-F238E27FC236}">
                <a16:creationId xmlns:a16="http://schemas.microsoft.com/office/drawing/2014/main" id="{89BA0F9F-5B9F-423F-8C56-E8FBD6E30434}"/>
              </a:ext>
            </a:extLst>
          </p:cNvPr>
          <p:cNvGrpSpPr/>
          <p:nvPr/>
        </p:nvGrpSpPr>
        <p:grpSpPr>
          <a:xfrm>
            <a:off x="4540000" y="4998669"/>
            <a:ext cx="1431097" cy="1206698"/>
            <a:chOff x="4540000" y="4998669"/>
            <a:chExt cx="1431097" cy="1206698"/>
          </a:xfrm>
        </p:grpSpPr>
        <p:pic>
          <p:nvPicPr>
            <p:cNvPr id="33" name="Picture 32">
              <a:extLst>
                <a:ext uri="{FF2B5EF4-FFF2-40B4-BE49-F238E27FC236}">
                  <a16:creationId xmlns:a16="http://schemas.microsoft.com/office/drawing/2014/main" id="{7E487B57-F2B3-4604-A973-BDED0AC9FC66}"/>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941706" y="4998669"/>
              <a:ext cx="627681" cy="774900"/>
            </a:xfrm>
            <a:prstGeom prst="rect">
              <a:avLst/>
            </a:prstGeom>
          </p:spPr>
        </p:pic>
        <p:sp>
          <p:nvSpPr>
            <p:cNvPr id="37" name="TextBox 36">
              <a:extLst>
                <a:ext uri="{FF2B5EF4-FFF2-40B4-BE49-F238E27FC236}">
                  <a16:creationId xmlns:a16="http://schemas.microsoft.com/office/drawing/2014/main" id="{E151356C-34E9-4DC2-A5EC-F94EBC2C59DC}"/>
                </a:ext>
              </a:extLst>
            </p:cNvPr>
            <p:cNvSpPr txBox="1"/>
            <p:nvPr/>
          </p:nvSpPr>
          <p:spPr>
            <a:xfrm>
              <a:off x="4540000" y="5836035"/>
              <a:ext cx="1431097" cy="369332"/>
            </a:xfrm>
            <a:prstGeom prst="rect">
              <a:avLst/>
            </a:prstGeom>
            <a:noFill/>
          </p:spPr>
          <p:txBody>
            <a:bodyPr wrap="none" rtlCol="0">
              <a:spAutoFit/>
            </a:bodyPr>
            <a:lstStyle/>
            <a:p>
              <a:pPr algn="ctr"/>
              <a:r>
                <a:rPr lang="en-US" b="1" dirty="0">
                  <a:solidFill>
                    <a:schemeClr val="bg1"/>
                  </a:solidFill>
                </a:rPr>
                <a:t>Inventory DB</a:t>
              </a:r>
            </a:p>
          </p:txBody>
        </p:sp>
      </p:grpSp>
      <p:grpSp>
        <p:nvGrpSpPr>
          <p:cNvPr id="84" name="Group 83">
            <a:extLst>
              <a:ext uri="{FF2B5EF4-FFF2-40B4-BE49-F238E27FC236}">
                <a16:creationId xmlns:a16="http://schemas.microsoft.com/office/drawing/2014/main" id="{79D7C96B-020D-4838-9903-FC76BD63AA6A}"/>
              </a:ext>
            </a:extLst>
          </p:cNvPr>
          <p:cNvGrpSpPr/>
          <p:nvPr/>
        </p:nvGrpSpPr>
        <p:grpSpPr>
          <a:xfrm>
            <a:off x="6423007" y="4998669"/>
            <a:ext cx="1068306" cy="1206698"/>
            <a:chOff x="6423007" y="4998669"/>
            <a:chExt cx="1068306" cy="1206698"/>
          </a:xfrm>
        </p:grpSpPr>
        <p:pic>
          <p:nvPicPr>
            <p:cNvPr id="34" name="Picture 33">
              <a:extLst>
                <a:ext uri="{FF2B5EF4-FFF2-40B4-BE49-F238E27FC236}">
                  <a16:creationId xmlns:a16="http://schemas.microsoft.com/office/drawing/2014/main" id="{F8750237-74D8-4BFE-BECB-939F8465EC8B}"/>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634800" y="4998669"/>
              <a:ext cx="627681" cy="774900"/>
            </a:xfrm>
            <a:prstGeom prst="rect">
              <a:avLst/>
            </a:prstGeom>
          </p:spPr>
        </p:pic>
        <p:sp>
          <p:nvSpPr>
            <p:cNvPr id="38" name="TextBox 37">
              <a:extLst>
                <a:ext uri="{FF2B5EF4-FFF2-40B4-BE49-F238E27FC236}">
                  <a16:creationId xmlns:a16="http://schemas.microsoft.com/office/drawing/2014/main" id="{BDAEFA18-69B1-4F50-8AAF-0BBBE732DCF6}"/>
                </a:ext>
              </a:extLst>
            </p:cNvPr>
            <p:cNvSpPr txBox="1"/>
            <p:nvPr/>
          </p:nvSpPr>
          <p:spPr>
            <a:xfrm>
              <a:off x="6423007" y="5836035"/>
              <a:ext cx="1068306" cy="369332"/>
            </a:xfrm>
            <a:prstGeom prst="rect">
              <a:avLst/>
            </a:prstGeom>
            <a:noFill/>
          </p:spPr>
          <p:txBody>
            <a:bodyPr wrap="none" rtlCol="0">
              <a:spAutoFit/>
            </a:bodyPr>
            <a:lstStyle/>
            <a:p>
              <a:pPr algn="ctr"/>
              <a:r>
                <a:rPr lang="en-US" b="1" dirty="0">
                  <a:solidFill>
                    <a:schemeClr val="bg1"/>
                  </a:solidFill>
                </a:rPr>
                <a:t>Order DB</a:t>
              </a:r>
            </a:p>
          </p:txBody>
        </p:sp>
      </p:grpSp>
      <p:grpSp>
        <p:nvGrpSpPr>
          <p:cNvPr id="85" name="Group 84">
            <a:extLst>
              <a:ext uri="{FF2B5EF4-FFF2-40B4-BE49-F238E27FC236}">
                <a16:creationId xmlns:a16="http://schemas.microsoft.com/office/drawing/2014/main" id="{57886391-4236-4E5F-A862-61DEE6DAE603}"/>
              </a:ext>
            </a:extLst>
          </p:cNvPr>
          <p:cNvGrpSpPr/>
          <p:nvPr/>
        </p:nvGrpSpPr>
        <p:grpSpPr>
          <a:xfrm>
            <a:off x="8109553" y="4998669"/>
            <a:ext cx="1337226" cy="1206698"/>
            <a:chOff x="8109553" y="4998669"/>
            <a:chExt cx="1337226" cy="1206698"/>
          </a:xfrm>
        </p:grpSpPr>
        <p:pic>
          <p:nvPicPr>
            <p:cNvPr id="35" name="Picture 34">
              <a:extLst>
                <a:ext uri="{FF2B5EF4-FFF2-40B4-BE49-F238E27FC236}">
                  <a16:creationId xmlns:a16="http://schemas.microsoft.com/office/drawing/2014/main" id="{C4D6C236-8084-4AAC-8E01-0E721285AB4F}"/>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464324" y="4998669"/>
              <a:ext cx="627681" cy="774900"/>
            </a:xfrm>
            <a:prstGeom prst="rect">
              <a:avLst/>
            </a:prstGeom>
          </p:spPr>
        </p:pic>
        <p:sp>
          <p:nvSpPr>
            <p:cNvPr id="39" name="TextBox 38">
              <a:extLst>
                <a:ext uri="{FF2B5EF4-FFF2-40B4-BE49-F238E27FC236}">
                  <a16:creationId xmlns:a16="http://schemas.microsoft.com/office/drawing/2014/main" id="{3C4755FF-678C-4907-A2EF-209FFA7989F0}"/>
                </a:ext>
              </a:extLst>
            </p:cNvPr>
            <p:cNvSpPr txBox="1"/>
            <p:nvPr/>
          </p:nvSpPr>
          <p:spPr>
            <a:xfrm>
              <a:off x="8109553" y="5836035"/>
              <a:ext cx="1337226" cy="369332"/>
            </a:xfrm>
            <a:prstGeom prst="rect">
              <a:avLst/>
            </a:prstGeom>
            <a:noFill/>
          </p:spPr>
          <p:txBody>
            <a:bodyPr wrap="none" rtlCol="0">
              <a:spAutoFit/>
            </a:bodyPr>
            <a:lstStyle/>
            <a:p>
              <a:pPr algn="ctr"/>
              <a:r>
                <a:rPr lang="en-US" b="1" dirty="0">
                  <a:solidFill>
                    <a:schemeClr val="bg1"/>
                  </a:solidFill>
                </a:rPr>
                <a:t>Shipping DB</a:t>
              </a:r>
            </a:p>
          </p:txBody>
        </p:sp>
      </p:grpSp>
      <p:sp>
        <p:nvSpPr>
          <p:cNvPr id="40" name="Cube 39">
            <a:extLst>
              <a:ext uri="{FF2B5EF4-FFF2-40B4-BE49-F238E27FC236}">
                <a16:creationId xmlns:a16="http://schemas.microsoft.com/office/drawing/2014/main" id="{DA1B370E-C172-4BB2-842A-831075636CE6}"/>
              </a:ext>
            </a:extLst>
          </p:cNvPr>
          <p:cNvSpPr/>
          <p:nvPr/>
        </p:nvSpPr>
        <p:spPr>
          <a:xfrm>
            <a:off x="5520932" y="1622925"/>
            <a:ext cx="1150136" cy="790531"/>
          </a:xfrm>
          <a:prstGeom prst="cub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Web App</a:t>
            </a:r>
          </a:p>
        </p:txBody>
      </p:sp>
      <p:sp>
        <p:nvSpPr>
          <p:cNvPr id="41" name="Cube 40">
            <a:extLst>
              <a:ext uri="{FF2B5EF4-FFF2-40B4-BE49-F238E27FC236}">
                <a16:creationId xmlns:a16="http://schemas.microsoft.com/office/drawing/2014/main" id="{214F9F1F-C35D-4183-A104-8BE6CB103548}"/>
              </a:ext>
            </a:extLst>
          </p:cNvPr>
          <p:cNvSpPr/>
          <p:nvPr/>
        </p:nvSpPr>
        <p:spPr>
          <a:xfrm>
            <a:off x="3791570" y="1616597"/>
            <a:ext cx="1150136" cy="790531"/>
          </a:xfrm>
          <a:prstGeom prst="cub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Mobile App</a:t>
            </a:r>
          </a:p>
        </p:txBody>
      </p:sp>
      <p:sp>
        <p:nvSpPr>
          <p:cNvPr id="42" name="Cube 41">
            <a:extLst>
              <a:ext uri="{FF2B5EF4-FFF2-40B4-BE49-F238E27FC236}">
                <a16:creationId xmlns:a16="http://schemas.microsoft.com/office/drawing/2014/main" id="{F7603FCC-325B-4442-B0BA-89DDE9DE561D}"/>
              </a:ext>
            </a:extLst>
          </p:cNvPr>
          <p:cNvSpPr/>
          <p:nvPr/>
        </p:nvSpPr>
        <p:spPr>
          <a:xfrm>
            <a:off x="7253399" y="1616597"/>
            <a:ext cx="1150136" cy="790531"/>
          </a:xfrm>
          <a:prstGeom prst="cub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External System</a:t>
            </a:r>
          </a:p>
        </p:txBody>
      </p:sp>
      <p:cxnSp>
        <p:nvCxnSpPr>
          <p:cNvPr id="44" name="Straight Arrow Connector 43">
            <a:extLst>
              <a:ext uri="{FF2B5EF4-FFF2-40B4-BE49-F238E27FC236}">
                <a16:creationId xmlns:a16="http://schemas.microsoft.com/office/drawing/2014/main" id="{4875B546-BA1D-401E-8CF8-26D3061F9A17}"/>
              </a:ext>
            </a:extLst>
          </p:cNvPr>
          <p:cNvCxnSpPr>
            <a:stCxn id="5" idx="2"/>
            <a:endCxn id="32" idx="0"/>
          </p:cNvCxnSpPr>
          <p:nvPr/>
        </p:nvCxnSpPr>
        <p:spPr>
          <a:xfrm flipH="1">
            <a:off x="3562453" y="3914100"/>
            <a:ext cx="1" cy="1084569"/>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840BD015-280F-4253-8767-93120D173524}"/>
              </a:ext>
            </a:extLst>
          </p:cNvPr>
          <p:cNvGrpSpPr/>
          <p:nvPr/>
        </p:nvGrpSpPr>
        <p:grpSpPr>
          <a:xfrm>
            <a:off x="3079244" y="3123569"/>
            <a:ext cx="963661" cy="1436861"/>
            <a:chOff x="3079244" y="3123569"/>
            <a:chExt cx="963661" cy="1436861"/>
          </a:xfrm>
        </p:grpSpPr>
        <p:pic>
          <p:nvPicPr>
            <p:cNvPr id="5" name="Picture 4">
              <a:extLst>
                <a:ext uri="{FF2B5EF4-FFF2-40B4-BE49-F238E27FC236}">
                  <a16:creationId xmlns:a16="http://schemas.microsoft.com/office/drawing/2014/main" id="{64B2BBCB-A606-4DAD-A978-98E398B841DC}"/>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3172160" y="3123569"/>
              <a:ext cx="780587" cy="790531"/>
            </a:xfrm>
            <a:prstGeom prst="rect">
              <a:avLst/>
            </a:prstGeom>
          </p:spPr>
        </p:pic>
        <p:sp>
          <p:nvSpPr>
            <p:cNvPr id="25" name="TextBox 24">
              <a:extLst>
                <a:ext uri="{FF2B5EF4-FFF2-40B4-BE49-F238E27FC236}">
                  <a16:creationId xmlns:a16="http://schemas.microsoft.com/office/drawing/2014/main" id="{EFFDB9F0-0949-41EB-B429-B23F45DD21E5}"/>
                </a:ext>
              </a:extLst>
            </p:cNvPr>
            <p:cNvSpPr txBox="1"/>
            <p:nvPr/>
          </p:nvSpPr>
          <p:spPr>
            <a:xfrm>
              <a:off x="3079244" y="3914099"/>
              <a:ext cx="963661" cy="646331"/>
            </a:xfrm>
            <a:prstGeom prst="rect">
              <a:avLst/>
            </a:prstGeom>
            <a:noFill/>
          </p:spPr>
          <p:txBody>
            <a:bodyPr wrap="none" rtlCol="0">
              <a:spAutoFit/>
            </a:bodyPr>
            <a:lstStyle/>
            <a:p>
              <a:pPr algn="ctr"/>
              <a:r>
                <a:rPr lang="en-US" b="1" dirty="0">
                  <a:solidFill>
                    <a:schemeClr val="bg1"/>
                  </a:solidFill>
                </a:rPr>
                <a:t>Account</a:t>
              </a:r>
            </a:p>
            <a:p>
              <a:pPr algn="ctr"/>
              <a:r>
                <a:rPr lang="en-US" b="1" dirty="0">
                  <a:solidFill>
                    <a:schemeClr val="bg1"/>
                  </a:solidFill>
                </a:rPr>
                <a:t>Service</a:t>
              </a:r>
            </a:p>
          </p:txBody>
        </p:sp>
      </p:grpSp>
      <p:cxnSp>
        <p:nvCxnSpPr>
          <p:cNvPr id="46" name="Straight Arrow Connector 45">
            <a:extLst>
              <a:ext uri="{FF2B5EF4-FFF2-40B4-BE49-F238E27FC236}">
                <a16:creationId xmlns:a16="http://schemas.microsoft.com/office/drawing/2014/main" id="{19E23ACF-F258-4052-B940-3F61AFECCEC1}"/>
              </a:ext>
            </a:extLst>
          </p:cNvPr>
          <p:cNvCxnSpPr>
            <a:stCxn id="21" idx="2"/>
            <a:endCxn id="33" idx="0"/>
          </p:cNvCxnSpPr>
          <p:nvPr/>
        </p:nvCxnSpPr>
        <p:spPr>
          <a:xfrm flipH="1">
            <a:off x="5255547" y="3914100"/>
            <a:ext cx="2" cy="1084569"/>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8406B8D-2340-4E1B-903E-CCAD5FB21BD9}"/>
              </a:ext>
            </a:extLst>
          </p:cNvPr>
          <p:cNvCxnSpPr>
            <a:stCxn id="22" idx="2"/>
            <a:endCxn id="34" idx="0"/>
          </p:cNvCxnSpPr>
          <p:nvPr/>
        </p:nvCxnSpPr>
        <p:spPr>
          <a:xfrm flipH="1">
            <a:off x="6948641" y="3898469"/>
            <a:ext cx="12215" cy="110020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FFCED50-562E-468D-8528-537B3F38B146}"/>
              </a:ext>
            </a:extLst>
          </p:cNvPr>
          <p:cNvCxnSpPr>
            <a:stCxn id="23" idx="2"/>
            <a:endCxn id="35" idx="0"/>
          </p:cNvCxnSpPr>
          <p:nvPr/>
        </p:nvCxnSpPr>
        <p:spPr>
          <a:xfrm flipH="1">
            <a:off x="8778165" y="3914100"/>
            <a:ext cx="1" cy="1084569"/>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31B600AE-B57C-4DED-850E-57DCD6D132A1}"/>
              </a:ext>
            </a:extLst>
          </p:cNvPr>
          <p:cNvGrpSpPr/>
          <p:nvPr/>
        </p:nvGrpSpPr>
        <p:grpSpPr>
          <a:xfrm>
            <a:off x="4808561" y="3123569"/>
            <a:ext cx="869598" cy="1436861"/>
            <a:chOff x="4808561" y="3123569"/>
            <a:chExt cx="869598" cy="1436861"/>
          </a:xfrm>
        </p:grpSpPr>
        <p:pic>
          <p:nvPicPr>
            <p:cNvPr id="21" name="Picture 20">
              <a:extLst>
                <a:ext uri="{FF2B5EF4-FFF2-40B4-BE49-F238E27FC236}">
                  <a16:creationId xmlns:a16="http://schemas.microsoft.com/office/drawing/2014/main" id="{6E29612C-A8C7-4C42-8E58-948B7117473B}"/>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4865255" y="3123569"/>
              <a:ext cx="780587" cy="790531"/>
            </a:xfrm>
            <a:prstGeom prst="rect">
              <a:avLst/>
            </a:prstGeom>
          </p:spPr>
        </p:pic>
        <p:sp>
          <p:nvSpPr>
            <p:cNvPr id="26" name="TextBox 25">
              <a:extLst>
                <a:ext uri="{FF2B5EF4-FFF2-40B4-BE49-F238E27FC236}">
                  <a16:creationId xmlns:a16="http://schemas.microsoft.com/office/drawing/2014/main" id="{6A2B3BD9-6D6C-4D4B-A0B5-2F7C02AC1E8D}"/>
                </a:ext>
              </a:extLst>
            </p:cNvPr>
            <p:cNvSpPr txBox="1"/>
            <p:nvPr/>
          </p:nvSpPr>
          <p:spPr>
            <a:xfrm>
              <a:off x="4808561" y="3914099"/>
              <a:ext cx="869598" cy="646331"/>
            </a:xfrm>
            <a:prstGeom prst="rect">
              <a:avLst/>
            </a:prstGeom>
            <a:noFill/>
          </p:spPr>
          <p:txBody>
            <a:bodyPr wrap="none" rtlCol="0">
              <a:spAutoFit/>
            </a:bodyPr>
            <a:lstStyle/>
            <a:p>
              <a:pPr algn="ctr"/>
              <a:r>
                <a:rPr lang="en-US" b="1" dirty="0">
                  <a:solidFill>
                    <a:schemeClr val="bg1"/>
                  </a:solidFill>
                </a:rPr>
                <a:t>Book</a:t>
              </a:r>
            </a:p>
            <a:p>
              <a:pPr algn="ctr"/>
              <a:r>
                <a:rPr lang="en-US" b="1" dirty="0">
                  <a:solidFill>
                    <a:schemeClr val="bg1"/>
                  </a:solidFill>
                </a:rPr>
                <a:t>Service</a:t>
              </a:r>
            </a:p>
          </p:txBody>
        </p:sp>
      </p:grpSp>
      <p:grpSp>
        <p:nvGrpSpPr>
          <p:cNvPr id="78" name="Group 77">
            <a:extLst>
              <a:ext uri="{FF2B5EF4-FFF2-40B4-BE49-F238E27FC236}">
                <a16:creationId xmlns:a16="http://schemas.microsoft.com/office/drawing/2014/main" id="{EEE829FA-F6BF-436E-8FFC-0C36D6EBE1CE}"/>
              </a:ext>
            </a:extLst>
          </p:cNvPr>
          <p:cNvGrpSpPr/>
          <p:nvPr/>
        </p:nvGrpSpPr>
        <p:grpSpPr>
          <a:xfrm>
            <a:off x="6550073" y="3107938"/>
            <a:ext cx="869598" cy="1452491"/>
            <a:chOff x="6550073" y="3107938"/>
            <a:chExt cx="869598" cy="1452491"/>
          </a:xfrm>
        </p:grpSpPr>
        <p:pic>
          <p:nvPicPr>
            <p:cNvPr id="22" name="Picture 21">
              <a:extLst>
                <a:ext uri="{FF2B5EF4-FFF2-40B4-BE49-F238E27FC236}">
                  <a16:creationId xmlns:a16="http://schemas.microsoft.com/office/drawing/2014/main" id="{7CC62BD3-22E9-4902-8C8E-5104C7472174}"/>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6570562" y="3107938"/>
              <a:ext cx="780587" cy="790531"/>
            </a:xfrm>
            <a:prstGeom prst="rect">
              <a:avLst/>
            </a:prstGeom>
          </p:spPr>
        </p:pic>
        <p:sp>
          <p:nvSpPr>
            <p:cNvPr id="27" name="TextBox 26">
              <a:extLst>
                <a:ext uri="{FF2B5EF4-FFF2-40B4-BE49-F238E27FC236}">
                  <a16:creationId xmlns:a16="http://schemas.microsoft.com/office/drawing/2014/main" id="{2439281E-915E-4976-919B-E9CF6EE031F2}"/>
                </a:ext>
              </a:extLst>
            </p:cNvPr>
            <p:cNvSpPr txBox="1"/>
            <p:nvPr/>
          </p:nvSpPr>
          <p:spPr>
            <a:xfrm>
              <a:off x="6550073" y="3914098"/>
              <a:ext cx="869598" cy="646331"/>
            </a:xfrm>
            <a:prstGeom prst="rect">
              <a:avLst/>
            </a:prstGeom>
            <a:noFill/>
          </p:spPr>
          <p:txBody>
            <a:bodyPr wrap="none" rtlCol="0">
              <a:spAutoFit/>
            </a:bodyPr>
            <a:lstStyle/>
            <a:p>
              <a:pPr algn="ctr"/>
              <a:r>
                <a:rPr lang="en-US" b="1" dirty="0">
                  <a:solidFill>
                    <a:schemeClr val="bg1"/>
                  </a:solidFill>
                </a:rPr>
                <a:t>Order</a:t>
              </a:r>
            </a:p>
            <a:p>
              <a:pPr algn="ctr"/>
              <a:r>
                <a:rPr lang="en-US" b="1" dirty="0">
                  <a:solidFill>
                    <a:schemeClr val="bg1"/>
                  </a:solidFill>
                </a:rPr>
                <a:t>Service</a:t>
              </a:r>
            </a:p>
          </p:txBody>
        </p:sp>
      </p:grpSp>
      <p:grpSp>
        <p:nvGrpSpPr>
          <p:cNvPr id="77" name="Group 76">
            <a:extLst>
              <a:ext uri="{FF2B5EF4-FFF2-40B4-BE49-F238E27FC236}">
                <a16:creationId xmlns:a16="http://schemas.microsoft.com/office/drawing/2014/main" id="{0A83CFD0-2549-4E0D-8E20-5EA390B90C0C}"/>
              </a:ext>
            </a:extLst>
          </p:cNvPr>
          <p:cNvGrpSpPr/>
          <p:nvPr/>
        </p:nvGrpSpPr>
        <p:grpSpPr>
          <a:xfrm>
            <a:off x="8322656" y="3123569"/>
            <a:ext cx="1008609" cy="1436860"/>
            <a:chOff x="8322656" y="3123569"/>
            <a:chExt cx="1008609" cy="1436860"/>
          </a:xfrm>
        </p:grpSpPr>
        <p:pic>
          <p:nvPicPr>
            <p:cNvPr id="23" name="Picture 22">
              <a:extLst>
                <a:ext uri="{FF2B5EF4-FFF2-40B4-BE49-F238E27FC236}">
                  <a16:creationId xmlns:a16="http://schemas.microsoft.com/office/drawing/2014/main" id="{1D11F07D-6A42-4744-89EF-0763124F463C}"/>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8387872" y="3123569"/>
              <a:ext cx="780587" cy="790531"/>
            </a:xfrm>
            <a:prstGeom prst="rect">
              <a:avLst/>
            </a:prstGeom>
          </p:spPr>
        </p:pic>
        <p:sp>
          <p:nvSpPr>
            <p:cNvPr id="28" name="TextBox 27">
              <a:extLst>
                <a:ext uri="{FF2B5EF4-FFF2-40B4-BE49-F238E27FC236}">
                  <a16:creationId xmlns:a16="http://schemas.microsoft.com/office/drawing/2014/main" id="{6BFF71A6-4659-422E-A785-BDC1EEF5E028}"/>
                </a:ext>
              </a:extLst>
            </p:cNvPr>
            <p:cNvSpPr txBox="1"/>
            <p:nvPr/>
          </p:nvSpPr>
          <p:spPr>
            <a:xfrm>
              <a:off x="8322656" y="3914098"/>
              <a:ext cx="1008609" cy="646331"/>
            </a:xfrm>
            <a:prstGeom prst="rect">
              <a:avLst/>
            </a:prstGeom>
            <a:noFill/>
          </p:spPr>
          <p:txBody>
            <a:bodyPr wrap="none" rtlCol="0">
              <a:spAutoFit/>
            </a:bodyPr>
            <a:lstStyle/>
            <a:p>
              <a:pPr algn="ctr"/>
              <a:r>
                <a:rPr lang="en-US" b="1" dirty="0">
                  <a:solidFill>
                    <a:schemeClr val="bg1"/>
                  </a:solidFill>
                </a:rPr>
                <a:t>Shipping</a:t>
              </a:r>
            </a:p>
            <a:p>
              <a:pPr algn="ctr"/>
              <a:r>
                <a:rPr lang="en-US" b="1" dirty="0">
                  <a:solidFill>
                    <a:schemeClr val="bg1"/>
                  </a:solidFill>
                </a:rPr>
                <a:t>Service</a:t>
              </a:r>
            </a:p>
          </p:txBody>
        </p:sp>
      </p:grpSp>
      <p:cxnSp>
        <p:nvCxnSpPr>
          <p:cNvPr id="62" name="Straight Arrow Connector 61">
            <a:extLst>
              <a:ext uri="{FF2B5EF4-FFF2-40B4-BE49-F238E27FC236}">
                <a16:creationId xmlns:a16="http://schemas.microsoft.com/office/drawing/2014/main" id="{8F7E4D65-F9E7-4DBB-9F1E-8E034813BAAA}"/>
              </a:ext>
            </a:extLst>
          </p:cNvPr>
          <p:cNvCxnSpPr>
            <a:stCxn id="41" idx="3"/>
            <a:endCxn id="5" idx="0"/>
          </p:cNvCxnSpPr>
          <p:nvPr/>
        </p:nvCxnSpPr>
        <p:spPr>
          <a:xfrm flipH="1">
            <a:off x="3562454" y="2407128"/>
            <a:ext cx="705368" cy="716441"/>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A7547C3-3BB6-4C1C-BE59-B4954885973F}"/>
              </a:ext>
            </a:extLst>
          </p:cNvPr>
          <p:cNvCxnSpPr>
            <a:stCxn id="41" idx="3"/>
            <a:endCxn id="21" idx="0"/>
          </p:cNvCxnSpPr>
          <p:nvPr/>
        </p:nvCxnSpPr>
        <p:spPr>
          <a:xfrm>
            <a:off x="4267822" y="2407128"/>
            <a:ext cx="987727" cy="716441"/>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54F24097-A572-42D1-B56F-12C3066AC132}"/>
              </a:ext>
            </a:extLst>
          </p:cNvPr>
          <p:cNvCxnSpPr>
            <a:stCxn id="41" idx="3"/>
            <a:endCxn id="22" idx="0"/>
          </p:cNvCxnSpPr>
          <p:nvPr/>
        </p:nvCxnSpPr>
        <p:spPr>
          <a:xfrm>
            <a:off x="4267822" y="2407128"/>
            <a:ext cx="2693034" cy="70081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7CF20C5-38A4-41EA-8AAF-19805B59FEE8}"/>
              </a:ext>
            </a:extLst>
          </p:cNvPr>
          <p:cNvCxnSpPr>
            <a:stCxn id="41" idx="3"/>
            <a:endCxn id="23" idx="0"/>
          </p:cNvCxnSpPr>
          <p:nvPr/>
        </p:nvCxnSpPr>
        <p:spPr>
          <a:xfrm>
            <a:off x="4267822" y="2407128"/>
            <a:ext cx="4510344" cy="716441"/>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F1BED95-BE6D-4877-A6EC-AAAD427D3AC6}"/>
              </a:ext>
            </a:extLst>
          </p:cNvPr>
          <p:cNvCxnSpPr>
            <a:cxnSpLocks/>
          </p:cNvCxnSpPr>
          <p:nvPr/>
        </p:nvCxnSpPr>
        <p:spPr>
          <a:xfrm flipH="1">
            <a:off x="3694557" y="2413455"/>
            <a:ext cx="2293285" cy="710113"/>
          </a:xfrm>
          <a:prstGeom prst="straightConnector1">
            <a:avLst/>
          </a:prstGeom>
          <a:ln w="571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C555FF6-B66C-489F-8502-DE5064307AAA}"/>
              </a:ext>
            </a:extLst>
          </p:cNvPr>
          <p:cNvCxnSpPr>
            <a:stCxn id="40" idx="3"/>
            <a:endCxn id="21" idx="0"/>
          </p:cNvCxnSpPr>
          <p:nvPr/>
        </p:nvCxnSpPr>
        <p:spPr>
          <a:xfrm flipH="1">
            <a:off x="5255549" y="2413456"/>
            <a:ext cx="741635" cy="710113"/>
          </a:xfrm>
          <a:prstGeom prst="straightConnector1">
            <a:avLst/>
          </a:prstGeom>
          <a:ln w="571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37C10D5-729A-485C-94F5-7D284941CABA}"/>
              </a:ext>
            </a:extLst>
          </p:cNvPr>
          <p:cNvCxnSpPr>
            <a:stCxn id="40" idx="3"/>
            <a:endCxn id="22" idx="0"/>
          </p:cNvCxnSpPr>
          <p:nvPr/>
        </p:nvCxnSpPr>
        <p:spPr>
          <a:xfrm>
            <a:off x="5997184" y="2413456"/>
            <a:ext cx="963672" cy="694482"/>
          </a:xfrm>
          <a:prstGeom prst="straightConnector1">
            <a:avLst/>
          </a:prstGeom>
          <a:ln w="571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7A071B3-E5C6-47CC-84E6-F24B34C76113}"/>
              </a:ext>
            </a:extLst>
          </p:cNvPr>
          <p:cNvCxnSpPr>
            <a:stCxn id="40" idx="3"/>
            <a:endCxn id="23" idx="0"/>
          </p:cNvCxnSpPr>
          <p:nvPr/>
        </p:nvCxnSpPr>
        <p:spPr>
          <a:xfrm>
            <a:off x="5997184" y="2413456"/>
            <a:ext cx="2780982" cy="710113"/>
          </a:xfrm>
          <a:prstGeom prst="straightConnector1">
            <a:avLst/>
          </a:prstGeom>
          <a:ln w="571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24955352-E824-4FC3-ABE5-61A5E03B9EF2}"/>
              </a:ext>
            </a:extLst>
          </p:cNvPr>
          <p:cNvCxnSpPr>
            <a:stCxn id="42" idx="3"/>
            <a:endCxn id="5" idx="0"/>
          </p:cNvCxnSpPr>
          <p:nvPr/>
        </p:nvCxnSpPr>
        <p:spPr>
          <a:xfrm flipH="1">
            <a:off x="3562454" y="2407128"/>
            <a:ext cx="4167197" cy="71644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B5B82D3D-96CC-485D-9FFD-1326D60BFA0F}"/>
              </a:ext>
            </a:extLst>
          </p:cNvPr>
          <p:cNvCxnSpPr>
            <a:stCxn id="42" idx="3"/>
            <a:endCxn id="21" idx="0"/>
          </p:cNvCxnSpPr>
          <p:nvPr/>
        </p:nvCxnSpPr>
        <p:spPr>
          <a:xfrm flipH="1">
            <a:off x="5255549" y="2407128"/>
            <a:ext cx="2474102" cy="71644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B97F473-AC16-41E4-B31A-F3B156C2DABA}"/>
              </a:ext>
            </a:extLst>
          </p:cNvPr>
          <p:cNvCxnSpPr>
            <a:stCxn id="42" idx="3"/>
            <a:endCxn id="22" idx="0"/>
          </p:cNvCxnSpPr>
          <p:nvPr/>
        </p:nvCxnSpPr>
        <p:spPr>
          <a:xfrm flipH="1">
            <a:off x="6960856" y="2407128"/>
            <a:ext cx="768795" cy="70081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FA9B7E9A-D589-4787-816D-4B1F8EB523DD}"/>
              </a:ext>
            </a:extLst>
          </p:cNvPr>
          <p:cNvCxnSpPr>
            <a:stCxn id="42" idx="3"/>
            <a:endCxn id="23" idx="0"/>
          </p:cNvCxnSpPr>
          <p:nvPr/>
        </p:nvCxnSpPr>
        <p:spPr>
          <a:xfrm>
            <a:off x="7729651" y="2407128"/>
            <a:ext cx="1048515" cy="71644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2" name="Rectangle: Rounded Corners 91">
            <a:extLst>
              <a:ext uri="{FF2B5EF4-FFF2-40B4-BE49-F238E27FC236}">
                <a16:creationId xmlns:a16="http://schemas.microsoft.com/office/drawing/2014/main" id="{9E24D2AE-DD9E-46FE-9DD9-7778B1DBFDB2}"/>
              </a:ext>
            </a:extLst>
          </p:cNvPr>
          <p:cNvSpPr/>
          <p:nvPr/>
        </p:nvSpPr>
        <p:spPr>
          <a:xfrm>
            <a:off x="475499" y="1690688"/>
            <a:ext cx="1555230" cy="60691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Who</a:t>
            </a:r>
          </a:p>
        </p:txBody>
      </p:sp>
      <p:sp>
        <p:nvSpPr>
          <p:cNvPr id="93" name="Rectangle: Rounded Corners 92">
            <a:extLst>
              <a:ext uri="{FF2B5EF4-FFF2-40B4-BE49-F238E27FC236}">
                <a16:creationId xmlns:a16="http://schemas.microsoft.com/office/drawing/2014/main" id="{236FC8AD-5CF3-4CDD-8D54-BF824895F388}"/>
              </a:ext>
            </a:extLst>
          </p:cNvPr>
          <p:cNvSpPr/>
          <p:nvPr/>
        </p:nvSpPr>
        <p:spPr>
          <a:xfrm>
            <a:off x="475499" y="2421404"/>
            <a:ext cx="1555230" cy="60691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What</a:t>
            </a:r>
          </a:p>
        </p:txBody>
      </p:sp>
      <p:sp>
        <p:nvSpPr>
          <p:cNvPr id="94" name="Rectangle: Rounded Corners 93">
            <a:extLst>
              <a:ext uri="{FF2B5EF4-FFF2-40B4-BE49-F238E27FC236}">
                <a16:creationId xmlns:a16="http://schemas.microsoft.com/office/drawing/2014/main" id="{73B0D745-279D-49D3-8957-B2B8AC831F01}"/>
              </a:ext>
            </a:extLst>
          </p:cNvPr>
          <p:cNvSpPr/>
          <p:nvPr/>
        </p:nvSpPr>
        <p:spPr>
          <a:xfrm>
            <a:off x="475499" y="3152120"/>
            <a:ext cx="1555230" cy="60691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When</a:t>
            </a:r>
          </a:p>
        </p:txBody>
      </p:sp>
      <p:sp>
        <p:nvSpPr>
          <p:cNvPr id="95" name="Rectangle: Rounded Corners 94">
            <a:extLst>
              <a:ext uri="{FF2B5EF4-FFF2-40B4-BE49-F238E27FC236}">
                <a16:creationId xmlns:a16="http://schemas.microsoft.com/office/drawing/2014/main" id="{F816F945-F3FD-4A7D-A8DB-F1DE95817C1A}"/>
              </a:ext>
            </a:extLst>
          </p:cNvPr>
          <p:cNvSpPr/>
          <p:nvPr/>
        </p:nvSpPr>
        <p:spPr>
          <a:xfrm>
            <a:off x="475499" y="3886776"/>
            <a:ext cx="1555230" cy="60691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Where</a:t>
            </a:r>
          </a:p>
        </p:txBody>
      </p:sp>
      <p:sp>
        <p:nvSpPr>
          <p:cNvPr id="96" name="Rectangle: Rounded Corners 95">
            <a:extLst>
              <a:ext uri="{FF2B5EF4-FFF2-40B4-BE49-F238E27FC236}">
                <a16:creationId xmlns:a16="http://schemas.microsoft.com/office/drawing/2014/main" id="{301BA990-4112-4DB8-A931-3C4383683225}"/>
              </a:ext>
            </a:extLst>
          </p:cNvPr>
          <p:cNvSpPr/>
          <p:nvPr/>
        </p:nvSpPr>
        <p:spPr>
          <a:xfrm>
            <a:off x="475499" y="4621433"/>
            <a:ext cx="1555230" cy="60691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Why</a:t>
            </a:r>
          </a:p>
        </p:txBody>
      </p:sp>
      <p:sp>
        <p:nvSpPr>
          <p:cNvPr id="97" name="Rectangle: Rounded Corners 96">
            <a:extLst>
              <a:ext uri="{FF2B5EF4-FFF2-40B4-BE49-F238E27FC236}">
                <a16:creationId xmlns:a16="http://schemas.microsoft.com/office/drawing/2014/main" id="{C16FE3EB-5C21-49F1-A902-BF7F5110F90D}"/>
              </a:ext>
            </a:extLst>
          </p:cNvPr>
          <p:cNvSpPr/>
          <p:nvPr/>
        </p:nvSpPr>
        <p:spPr>
          <a:xfrm>
            <a:off x="475499" y="5356090"/>
            <a:ext cx="1555230" cy="60691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How</a:t>
            </a:r>
          </a:p>
        </p:txBody>
      </p:sp>
    </p:spTree>
    <p:extLst>
      <p:ext uri="{BB962C8B-B14F-4D97-AF65-F5344CB8AC3E}">
        <p14:creationId xmlns:p14="http://schemas.microsoft.com/office/powerpoint/2010/main" val="607951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10" presetClass="entr" presetSubtype="0" fill="hold"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500"/>
                                        <p:tgtEl>
                                          <p:spTgt spid="79"/>
                                        </p:tgtEl>
                                      </p:cBhvr>
                                    </p:animEffect>
                                  </p:childTnLst>
                                </p:cTn>
                              </p:par>
                              <p:par>
                                <p:cTn id="11" presetID="10" presetClass="entr" presetSubtype="0" fill="hold" nodeType="with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500"/>
                                        <p:tgtEl>
                                          <p:spTgt spid="78"/>
                                        </p:tgtEl>
                                      </p:cBhvr>
                                    </p:animEffect>
                                  </p:childTnLst>
                                </p:cTn>
                              </p:par>
                              <p:par>
                                <p:cTn id="14" presetID="10" presetClass="entr" presetSubtype="0" fill="hold" nodeType="with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fade">
                                      <p:cBhvr>
                                        <p:cTn id="16" dur="500"/>
                                        <p:tgtEl>
                                          <p:spTgt spid="77"/>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85"/>
                                        </p:tgtEl>
                                        <p:attrNameLst>
                                          <p:attrName>style.visibility</p:attrName>
                                        </p:attrNameLst>
                                      </p:cBhvr>
                                      <p:to>
                                        <p:strVal val="visible"/>
                                      </p:to>
                                    </p:set>
                                    <p:animEffect transition="in" filter="fade">
                                      <p:cBhvr>
                                        <p:cTn id="20" dur="500"/>
                                        <p:tgtEl>
                                          <p:spTgt spid="85"/>
                                        </p:tgtEl>
                                      </p:cBhvr>
                                    </p:animEffect>
                                  </p:childTnLst>
                                </p:cTn>
                              </p:par>
                              <p:par>
                                <p:cTn id="21" presetID="10" presetClass="entr" presetSubtype="0" fill="hold" nodeType="withEffect">
                                  <p:stCondLst>
                                    <p:cond delay="0"/>
                                  </p:stCondLst>
                                  <p:childTnLst>
                                    <p:set>
                                      <p:cBhvr>
                                        <p:cTn id="22" dur="1" fill="hold">
                                          <p:stCondLst>
                                            <p:cond delay="0"/>
                                          </p:stCondLst>
                                        </p:cTn>
                                        <p:tgtEl>
                                          <p:spTgt spid="84"/>
                                        </p:tgtEl>
                                        <p:attrNameLst>
                                          <p:attrName>style.visibility</p:attrName>
                                        </p:attrNameLst>
                                      </p:cBhvr>
                                      <p:to>
                                        <p:strVal val="visible"/>
                                      </p:to>
                                    </p:set>
                                    <p:animEffect transition="in" filter="fade">
                                      <p:cBhvr>
                                        <p:cTn id="23" dur="500"/>
                                        <p:tgtEl>
                                          <p:spTgt spid="84"/>
                                        </p:tgtEl>
                                      </p:cBhvr>
                                    </p:animEffect>
                                  </p:childTnLst>
                                </p:cTn>
                              </p:par>
                              <p:par>
                                <p:cTn id="24" presetID="10" presetClass="entr" presetSubtype="0" fill="hold" nodeType="withEffect">
                                  <p:stCondLst>
                                    <p:cond delay="0"/>
                                  </p:stCondLst>
                                  <p:childTnLst>
                                    <p:set>
                                      <p:cBhvr>
                                        <p:cTn id="25" dur="1" fill="hold">
                                          <p:stCondLst>
                                            <p:cond delay="0"/>
                                          </p:stCondLst>
                                        </p:cTn>
                                        <p:tgtEl>
                                          <p:spTgt spid="83"/>
                                        </p:tgtEl>
                                        <p:attrNameLst>
                                          <p:attrName>style.visibility</p:attrName>
                                        </p:attrNameLst>
                                      </p:cBhvr>
                                      <p:to>
                                        <p:strVal val="visible"/>
                                      </p:to>
                                    </p:set>
                                    <p:animEffect transition="in" filter="fade">
                                      <p:cBhvr>
                                        <p:cTn id="26" dur="500"/>
                                        <p:tgtEl>
                                          <p:spTgt spid="83"/>
                                        </p:tgtEl>
                                      </p:cBhvr>
                                    </p:animEffect>
                                  </p:childTnLst>
                                </p:cTn>
                              </p:par>
                              <p:par>
                                <p:cTn id="27" presetID="10" presetClass="entr" presetSubtype="0" fill="hold" nodeType="withEffect">
                                  <p:stCondLst>
                                    <p:cond delay="0"/>
                                  </p:stCondLst>
                                  <p:childTnLst>
                                    <p:set>
                                      <p:cBhvr>
                                        <p:cTn id="28" dur="1" fill="hold">
                                          <p:stCondLst>
                                            <p:cond delay="0"/>
                                          </p:stCondLst>
                                        </p:cTn>
                                        <p:tgtEl>
                                          <p:spTgt spid="82"/>
                                        </p:tgtEl>
                                        <p:attrNameLst>
                                          <p:attrName>style.visibility</p:attrName>
                                        </p:attrNameLst>
                                      </p:cBhvr>
                                      <p:to>
                                        <p:strVal val="visible"/>
                                      </p:to>
                                    </p:set>
                                    <p:animEffect transition="in" filter="fade">
                                      <p:cBhvr>
                                        <p:cTn id="29" dur="500"/>
                                        <p:tgtEl>
                                          <p:spTgt spid="82"/>
                                        </p:tgtEl>
                                      </p:cBhvr>
                                    </p:animEffect>
                                  </p:childTnLst>
                                </p:cTn>
                              </p:par>
                            </p:childTnLst>
                          </p:cTn>
                        </p:par>
                        <p:par>
                          <p:cTn id="30" fill="hold">
                            <p:stCondLst>
                              <p:cond delay="1000"/>
                            </p:stCondLst>
                            <p:childTnLst>
                              <p:par>
                                <p:cTn id="31" presetID="22" presetClass="entr" presetSubtype="1" fill="hold" nodeType="after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wipe(up)">
                                      <p:cBhvr>
                                        <p:cTn id="33" dur="500"/>
                                        <p:tgtEl>
                                          <p:spTgt spid="44"/>
                                        </p:tgtEl>
                                      </p:cBhvr>
                                    </p:animEffect>
                                  </p:childTnLst>
                                </p:cTn>
                              </p:par>
                              <p:par>
                                <p:cTn id="34" presetID="22" presetClass="entr" presetSubtype="1" fill="hold" nodeType="with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wipe(up)">
                                      <p:cBhvr>
                                        <p:cTn id="36" dur="500"/>
                                        <p:tgtEl>
                                          <p:spTgt spid="46"/>
                                        </p:tgtEl>
                                      </p:cBhvr>
                                    </p:animEffect>
                                  </p:childTnLst>
                                </p:cTn>
                              </p:par>
                              <p:par>
                                <p:cTn id="37" presetID="22" presetClass="entr" presetSubtype="1" fill="hold" nodeType="with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wipe(up)">
                                      <p:cBhvr>
                                        <p:cTn id="39" dur="500"/>
                                        <p:tgtEl>
                                          <p:spTgt spid="48"/>
                                        </p:tgtEl>
                                      </p:cBhvr>
                                    </p:animEffect>
                                  </p:childTnLst>
                                </p:cTn>
                              </p:par>
                              <p:par>
                                <p:cTn id="40" presetID="22" presetClass="entr" presetSubtype="1" fill="hold" nodeType="with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wipe(up)">
                                      <p:cBhvr>
                                        <p:cTn id="42" dur="500"/>
                                        <p:tgtEl>
                                          <p:spTgt spid="5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500"/>
                                        <p:tgtEl>
                                          <p:spTgt spid="40"/>
                                        </p:tgtEl>
                                      </p:cBhvr>
                                    </p:animEffect>
                                  </p:childTnLst>
                                </p:cTn>
                              </p:par>
                            </p:childTnLst>
                          </p:cTn>
                        </p:par>
                        <p:par>
                          <p:cTn id="48" fill="hold">
                            <p:stCondLst>
                              <p:cond delay="500"/>
                            </p:stCondLst>
                            <p:childTnLst>
                              <p:par>
                                <p:cTn id="49" presetID="22" presetClass="entr" presetSubtype="1" fill="hold" nodeType="after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wipe(up)">
                                      <p:cBhvr>
                                        <p:cTn id="51" dur="500"/>
                                        <p:tgtEl>
                                          <p:spTgt spid="52"/>
                                        </p:tgtEl>
                                      </p:cBhvr>
                                    </p:animEffect>
                                  </p:childTnLst>
                                </p:cTn>
                              </p:par>
                              <p:par>
                                <p:cTn id="52" presetID="22" presetClass="entr" presetSubtype="1" fill="hold" nodeType="with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wipe(up)">
                                      <p:cBhvr>
                                        <p:cTn id="54" dur="500"/>
                                        <p:tgtEl>
                                          <p:spTgt spid="54"/>
                                        </p:tgtEl>
                                      </p:cBhvr>
                                    </p:animEffect>
                                  </p:childTnLst>
                                </p:cTn>
                              </p:par>
                              <p:par>
                                <p:cTn id="55" presetID="22" presetClass="entr" presetSubtype="1" fill="hold" nodeType="with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wipe(up)">
                                      <p:cBhvr>
                                        <p:cTn id="57" dur="500"/>
                                        <p:tgtEl>
                                          <p:spTgt spid="58"/>
                                        </p:tgtEl>
                                      </p:cBhvr>
                                    </p:animEffect>
                                  </p:childTnLst>
                                </p:cTn>
                              </p:par>
                              <p:par>
                                <p:cTn id="58" presetID="22" presetClass="entr" presetSubtype="1" fill="hold" nodeType="withEffect">
                                  <p:stCondLst>
                                    <p:cond delay="0"/>
                                  </p:stCondLst>
                                  <p:childTnLst>
                                    <p:set>
                                      <p:cBhvr>
                                        <p:cTn id="59" dur="1" fill="hold">
                                          <p:stCondLst>
                                            <p:cond delay="0"/>
                                          </p:stCondLst>
                                        </p:cTn>
                                        <p:tgtEl>
                                          <p:spTgt spid="60"/>
                                        </p:tgtEl>
                                        <p:attrNameLst>
                                          <p:attrName>style.visibility</p:attrName>
                                        </p:attrNameLst>
                                      </p:cBhvr>
                                      <p:to>
                                        <p:strVal val="visible"/>
                                      </p:to>
                                    </p:set>
                                    <p:animEffect transition="in" filter="wipe(up)">
                                      <p:cBhvr>
                                        <p:cTn id="60" dur="500"/>
                                        <p:tgtEl>
                                          <p:spTgt spid="6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fade">
                                      <p:cBhvr>
                                        <p:cTn id="65" dur="500"/>
                                        <p:tgtEl>
                                          <p:spTgt spid="41"/>
                                        </p:tgtEl>
                                      </p:cBhvr>
                                    </p:animEffect>
                                  </p:childTnLst>
                                </p:cTn>
                              </p:par>
                            </p:childTnLst>
                          </p:cTn>
                        </p:par>
                        <p:par>
                          <p:cTn id="66" fill="hold">
                            <p:stCondLst>
                              <p:cond delay="500"/>
                            </p:stCondLst>
                            <p:childTnLst>
                              <p:par>
                                <p:cTn id="67" presetID="22" presetClass="entr" presetSubtype="1" fill="hold" nodeType="after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wipe(up)">
                                      <p:cBhvr>
                                        <p:cTn id="69" dur="500"/>
                                        <p:tgtEl>
                                          <p:spTgt spid="62"/>
                                        </p:tgtEl>
                                      </p:cBhvr>
                                    </p:animEffect>
                                  </p:childTnLst>
                                </p:cTn>
                              </p:par>
                              <p:par>
                                <p:cTn id="70" presetID="22" presetClass="entr" presetSubtype="1" fill="hold" nodeType="withEffect">
                                  <p:stCondLst>
                                    <p:cond delay="0"/>
                                  </p:stCondLst>
                                  <p:childTnLst>
                                    <p:set>
                                      <p:cBhvr>
                                        <p:cTn id="71" dur="1" fill="hold">
                                          <p:stCondLst>
                                            <p:cond delay="0"/>
                                          </p:stCondLst>
                                        </p:cTn>
                                        <p:tgtEl>
                                          <p:spTgt spid="64"/>
                                        </p:tgtEl>
                                        <p:attrNameLst>
                                          <p:attrName>style.visibility</p:attrName>
                                        </p:attrNameLst>
                                      </p:cBhvr>
                                      <p:to>
                                        <p:strVal val="visible"/>
                                      </p:to>
                                    </p:set>
                                    <p:animEffect transition="in" filter="wipe(up)">
                                      <p:cBhvr>
                                        <p:cTn id="72" dur="500"/>
                                        <p:tgtEl>
                                          <p:spTgt spid="64"/>
                                        </p:tgtEl>
                                      </p:cBhvr>
                                    </p:animEffect>
                                  </p:childTnLst>
                                </p:cTn>
                              </p:par>
                              <p:par>
                                <p:cTn id="73" presetID="22" presetClass="entr" presetSubtype="1" fill="hold" nodeType="withEffect">
                                  <p:stCondLst>
                                    <p:cond delay="0"/>
                                  </p:stCondLst>
                                  <p:childTnLst>
                                    <p:set>
                                      <p:cBhvr>
                                        <p:cTn id="74" dur="1" fill="hold">
                                          <p:stCondLst>
                                            <p:cond delay="0"/>
                                          </p:stCondLst>
                                        </p:cTn>
                                        <p:tgtEl>
                                          <p:spTgt spid="66"/>
                                        </p:tgtEl>
                                        <p:attrNameLst>
                                          <p:attrName>style.visibility</p:attrName>
                                        </p:attrNameLst>
                                      </p:cBhvr>
                                      <p:to>
                                        <p:strVal val="visible"/>
                                      </p:to>
                                    </p:set>
                                    <p:animEffect transition="in" filter="wipe(up)">
                                      <p:cBhvr>
                                        <p:cTn id="75" dur="500"/>
                                        <p:tgtEl>
                                          <p:spTgt spid="66"/>
                                        </p:tgtEl>
                                      </p:cBhvr>
                                    </p:animEffect>
                                  </p:childTnLst>
                                </p:cTn>
                              </p:par>
                              <p:par>
                                <p:cTn id="76" presetID="22" presetClass="entr" presetSubtype="1" fill="hold" nodeType="withEffect">
                                  <p:stCondLst>
                                    <p:cond delay="0"/>
                                  </p:stCondLst>
                                  <p:childTnLst>
                                    <p:set>
                                      <p:cBhvr>
                                        <p:cTn id="77" dur="1" fill="hold">
                                          <p:stCondLst>
                                            <p:cond delay="0"/>
                                          </p:stCondLst>
                                        </p:cTn>
                                        <p:tgtEl>
                                          <p:spTgt spid="68"/>
                                        </p:tgtEl>
                                        <p:attrNameLst>
                                          <p:attrName>style.visibility</p:attrName>
                                        </p:attrNameLst>
                                      </p:cBhvr>
                                      <p:to>
                                        <p:strVal val="visible"/>
                                      </p:to>
                                    </p:set>
                                    <p:animEffect transition="in" filter="wipe(up)">
                                      <p:cBhvr>
                                        <p:cTn id="78" dur="500"/>
                                        <p:tgtEl>
                                          <p:spTgt spid="68"/>
                                        </p:tgtEl>
                                      </p:cBhvr>
                                    </p:animEffect>
                                  </p:childTnLst>
                                </p:cTn>
                              </p:par>
                            </p:childTnLst>
                          </p:cTn>
                        </p:par>
                      </p:childTnLst>
                    </p:cTn>
                  </p:par>
                  <p:par>
                    <p:cTn id="79" fill="hold">
                      <p:stCondLst>
                        <p:cond delay="indefinite"/>
                      </p:stCondLst>
                      <p:childTnLst>
                        <p:par>
                          <p:cTn id="80" fill="hold">
                            <p:stCondLst>
                              <p:cond delay="0"/>
                            </p:stCondLst>
                            <p:childTnLst>
                              <p:par>
                                <p:cTn id="81" presetID="26" presetClass="entr" presetSubtype="0" fill="hold" grpId="0" nodeType="clickEffect">
                                  <p:stCondLst>
                                    <p:cond delay="0"/>
                                  </p:stCondLst>
                                  <p:childTnLst>
                                    <p:set>
                                      <p:cBhvr>
                                        <p:cTn id="82" dur="1" fill="hold">
                                          <p:stCondLst>
                                            <p:cond delay="0"/>
                                          </p:stCondLst>
                                        </p:cTn>
                                        <p:tgtEl>
                                          <p:spTgt spid="42"/>
                                        </p:tgtEl>
                                        <p:attrNameLst>
                                          <p:attrName>style.visibility</p:attrName>
                                        </p:attrNameLst>
                                      </p:cBhvr>
                                      <p:to>
                                        <p:strVal val="visible"/>
                                      </p:to>
                                    </p:set>
                                    <p:animEffect transition="in" filter="wipe(down)">
                                      <p:cBhvr>
                                        <p:cTn id="83" dur="580">
                                          <p:stCondLst>
                                            <p:cond delay="0"/>
                                          </p:stCondLst>
                                        </p:cTn>
                                        <p:tgtEl>
                                          <p:spTgt spid="42"/>
                                        </p:tgtEl>
                                      </p:cBhvr>
                                    </p:animEffect>
                                    <p:anim calcmode="lin" valueType="num">
                                      <p:cBhvr>
                                        <p:cTn id="84" dur="1822"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85" dur="664"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86" dur="664" tmFilter="0, 0; 0.125,0.2665; 0.25,0.4; 0.375,0.465; 0.5,0.5;  0.625,0.535; 0.75,0.6; 0.875,0.7335; 1,1">
                                          <p:stCondLst>
                                            <p:cond delay="664"/>
                                          </p:stCondLst>
                                        </p:cTn>
                                        <p:tgtEl>
                                          <p:spTgt spid="42"/>
                                        </p:tgtEl>
                                        <p:attrNameLst>
                                          <p:attrName>ppt_y</p:attrName>
                                        </p:attrNameLst>
                                      </p:cBhvr>
                                      <p:tavLst>
                                        <p:tav tm="0" fmla="#ppt_y-sin(pi*$)/9">
                                          <p:val>
                                            <p:fltVal val="0"/>
                                          </p:val>
                                        </p:tav>
                                        <p:tav tm="100000">
                                          <p:val>
                                            <p:fltVal val="1"/>
                                          </p:val>
                                        </p:tav>
                                      </p:tavLst>
                                    </p:anim>
                                    <p:anim calcmode="lin" valueType="num">
                                      <p:cBhvr>
                                        <p:cTn id="87" dur="332" tmFilter="0, 0; 0.125,0.2665; 0.25,0.4; 0.375,0.465; 0.5,0.5;  0.625,0.535; 0.75,0.6; 0.875,0.7335; 1,1">
                                          <p:stCondLst>
                                            <p:cond delay="1324"/>
                                          </p:stCondLst>
                                        </p:cTn>
                                        <p:tgtEl>
                                          <p:spTgt spid="42"/>
                                        </p:tgtEl>
                                        <p:attrNameLst>
                                          <p:attrName>ppt_y</p:attrName>
                                        </p:attrNameLst>
                                      </p:cBhvr>
                                      <p:tavLst>
                                        <p:tav tm="0" fmla="#ppt_y-sin(pi*$)/27">
                                          <p:val>
                                            <p:fltVal val="0"/>
                                          </p:val>
                                        </p:tav>
                                        <p:tav tm="100000">
                                          <p:val>
                                            <p:fltVal val="1"/>
                                          </p:val>
                                        </p:tav>
                                      </p:tavLst>
                                    </p:anim>
                                    <p:anim calcmode="lin" valueType="num">
                                      <p:cBhvr>
                                        <p:cTn id="88" dur="164" tmFilter="0, 0; 0.125,0.2665; 0.25,0.4; 0.375,0.465; 0.5,0.5;  0.625,0.535; 0.75,0.6; 0.875,0.7335; 1,1">
                                          <p:stCondLst>
                                            <p:cond delay="1656"/>
                                          </p:stCondLst>
                                        </p:cTn>
                                        <p:tgtEl>
                                          <p:spTgt spid="42"/>
                                        </p:tgtEl>
                                        <p:attrNameLst>
                                          <p:attrName>ppt_y</p:attrName>
                                        </p:attrNameLst>
                                      </p:cBhvr>
                                      <p:tavLst>
                                        <p:tav tm="0" fmla="#ppt_y-sin(pi*$)/81">
                                          <p:val>
                                            <p:fltVal val="0"/>
                                          </p:val>
                                        </p:tav>
                                        <p:tav tm="100000">
                                          <p:val>
                                            <p:fltVal val="1"/>
                                          </p:val>
                                        </p:tav>
                                      </p:tavLst>
                                    </p:anim>
                                    <p:animScale>
                                      <p:cBhvr>
                                        <p:cTn id="89" dur="26">
                                          <p:stCondLst>
                                            <p:cond delay="650"/>
                                          </p:stCondLst>
                                        </p:cTn>
                                        <p:tgtEl>
                                          <p:spTgt spid="42"/>
                                        </p:tgtEl>
                                      </p:cBhvr>
                                      <p:to x="100000" y="60000"/>
                                    </p:animScale>
                                    <p:animScale>
                                      <p:cBhvr>
                                        <p:cTn id="90" dur="166" decel="50000">
                                          <p:stCondLst>
                                            <p:cond delay="676"/>
                                          </p:stCondLst>
                                        </p:cTn>
                                        <p:tgtEl>
                                          <p:spTgt spid="42"/>
                                        </p:tgtEl>
                                      </p:cBhvr>
                                      <p:to x="100000" y="100000"/>
                                    </p:animScale>
                                    <p:animScale>
                                      <p:cBhvr>
                                        <p:cTn id="91" dur="26">
                                          <p:stCondLst>
                                            <p:cond delay="1312"/>
                                          </p:stCondLst>
                                        </p:cTn>
                                        <p:tgtEl>
                                          <p:spTgt spid="42"/>
                                        </p:tgtEl>
                                      </p:cBhvr>
                                      <p:to x="100000" y="80000"/>
                                    </p:animScale>
                                    <p:animScale>
                                      <p:cBhvr>
                                        <p:cTn id="92" dur="166" decel="50000">
                                          <p:stCondLst>
                                            <p:cond delay="1338"/>
                                          </p:stCondLst>
                                        </p:cTn>
                                        <p:tgtEl>
                                          <p:spTgt spid="42"/>
                                        </p:tgtEl>
                                      </p:cBhvr>
                                      <p:to x="100000" y="100000"/>
                                    </p:animScale>
                                    <p:animScale>
                                      <p:cBhvr>
                                        <p:cTn id="93" dur="26">
                                          <p:stCondLst>
                                            <p:cond delay="1642"/>
                                          </p:stCondLst>
                                        </p:cTn>
                                        <p:tgtEl>
                                          <p:spTgt spid="42"/>
                                        </p:tgtEl>
                                      </p:cBhvr>
                                      <p:to x="100000" y="90000"/>
                                    </p:animScale>
                                    <p:animScale>
                                      <p:cBhvr>
                                        <p:cTn id="94" dur="166" decel="50000">
                                          <p:stCondLst>
                                            <p:cond delay="1668"/>
                                          </p:stCondLst>
                                        </p:cTn>
                                        <p:tgtEl>
                                          <p:spTgt spid="42"/>
                                        </p:tgtEl>
                                      </p:cBhvr>
                                      <p:to x="100000" y="100000"/>
                                    </p:animScale>
                                    <p:animScale>
                                      <p:cBhvr>
                                        <p:cTn id="95" dur="26">
                                          <p:stCondLst>
                                            <p:cond delay="1808"/>
                                          </p:stCondLst>
                                        </p:cTn>
                                        <p:tgtEl>
                                          <p:spTgt spid="42"/>
                                        </p:tgtEl>
                                      </p:cBhvr>
                                      <p:to x="100000" y="95000"/>
                                    </p:animScale>
                                    <p:animScale>
                                      <p:cBhvr>
                                        <p:cTn id="96" dur="166" decel="50000">
                                          <p:stCondLst>
                                            <p:cond delay="1834"/>
                                          </p:stCondLst>
                                        </p:cTn>
                                        <p:tgtEl>
                                          <p:spTgt spid="42"/>
                                        </p:tgtEl>
                                      </p:cBhvr>
                                      <p:to x="100000" y="100000"/>
                                    </p:animScale>
                                  </p:childTnLst>
                                </p:cTn>
                              </p:par>
                            </p:childTnLst>
                          </p:cTn>
                        </p:par>
                        <p:par>
                          <p:cTn id="97" fill="hold">
                            <p:stCondLst>
                              <p:cond delay="2000"/>
                            </p:stCondLst>
                            <p:childTnLst>
                              <p:par>
                                <p:cTn id="98" presetID="22" presetClass="entr" presetSubtype="1" fill="hold" nodeType="afterEffect">
                                  <p:stCondLst>
                                    <p:cond delay="0"/>
                                  </p:stCondLst>
                                  <p:childTnLst>
                                    <p:set>
                                      <p:cBhvr>
                                        <p:cTn id="99" dur="1" fill="hold">
                                          <p:stCondLst>
                                            <p:cond delay="0"/>
                                          </p:stCondLst>
                                        </p:cTn>
                                        <p:tgtEl>
                                          <p:spTgt spid="70"/>
                                        </p:tgtEl>
                                        <p:attrNameLst>
                                          <p:attrName>style.visibility</p:attrName>
                                        </p:attrNameLst>
                                      </p:cBhvr>
                                      <p:to>
                                        <p:strVal val="visible"/>
                                      </p:to>
                                    </p:set>
                                    <p:animEffect transition="in" filter="wipe(up)">
                                      <p:cBhvr>
                                        <p:cTn id="100" dur="500"/>
                                        <p:tgtEl>
                                          <p:spTgt spid="70"/>
                                        </p:tgtEl>
                                      </p:cBhvr>
                                    </p:animEffect>
                                  </p:childTnLst>
                                </p:cTn>
                              </p:par>
                              <p:par>
                                <p:cTn id="101" presetID="22" presetClass="entr" presetSubtype="1" fill="hold" nodeType="withEffect">
                                  <p:stCondLst>
                                    <p:cond delay="0"/>
                                  </p:stCondLst>
                                  <p:childTnLst>
                                    <p:set>
                                      <p:cBhvr>
                                        <p:cTn id="102" dur="1" fill="hold">
                                          <p:stCondLst>
                                            <p:cond delay="0"/>
                                          </p:stCondLst>
                                        </p:cTn>
                                        <p:tgtEl>
                                          <p:spTgt spid="72"/>
                                        </p:tgtEl>
                                        <p:attrNameLst>
                                          <p:attrName>style.visibility</p:attrName>
                                        </p:attrNameLst>
                                      </p:cBhvr>
                                      <p:to>
                                        <p:strVal val="visible"/>
                                      </p:to>
                                    </p:set>
                                    <p:animEffect transition="in" filter="wipe(up)">
                                      <p:cBhvr>
                                        <p:cTn id="103" dur="500"/>
                                        <p:tgtEl>
                                          <p:spTgt spid="72"/>
                                        </p:tgtEl>
                                      </p:cBhvr>
                                    </p:animEffect>
                                  </p:childTnLst>
                                </p:cTn>
                              </p:par>
                              <p:par>
                                <p:cTn id="104" presetID="22" presetClass="entr" presetSubtype="1" fill="hold" nodeType="withEffect">
                                  <p:stCondLst>
                                    <p:cond delay="0"/>
                                  </p:stCondLst>
                                  <p:childTnLst>
                                    <p:set>
                                      <p:cBhvr>
                                        <p:cTn id="105" dur="1" fill="hold">
                                          <p:stCondLst>
                                            <p:cond delay="0"/>
                                          </p:stCondLst>
                                        </p:cTn>
                                        <p:tgtEl>
                                          <p:spTgt spid="74"/>
                                        </p:tgtEl>
                                        <p:attrNameLst>
                                          <p:attrName>style.visibility</p:attrName>
                                        </p:attrNameLst>
                                      </p:cBhvr>
                                      <p:to>
                                        <p:strVal val="visible"/>
                                      </p:to>
                                    </p:set>
                                    <p:animEffect transition="in" filter="wipe(up)">
                                      <p:cBhvr>
                                        <p:cTn id="106" dur="500"/>
                                        <p:tgtEl>
                                          <p:spTgt spid="74"/>
                                        </p:tgtEl>
                                      </p:cBhvr>
                                    </p:animEffect>
                                  </p:childTnLst>
                                </p:cTn>
                              </p:par>
                              <p:par>
                                <p:cTn id="107" presetID="22" presetClass="entr" presetSubtype="1" fill="hold" nodeType="withEffect">
                                  <p:stCondLst>
                                    <p:cond delay="0"/>
                                  </p:stCondLst>
                                  <p:childTnLst>
                                    <p:set>
                                      <p:cBhvr>
                                        <p:cTn id="108" dur="1" fill="hold">
                                          <p:stCondLst>
                                            <p:cond delay="0"/>
                                          </p:stCondLst>
                                        </p:cTn>
                                        <p:tgtEl>
                                          <p:spTgt spid="76"/>
                                        </p:tgtEl>
                                        <p:attrNameLst>
                                          <p:attrName>style.visibility</p:attrName>
                                        </p:attrNameLst>
                                      </p:cBhvr>
                                      <p:to>
                                        <p:strVal val="visible"/>
                                      </p:to>
                                    </p:set>
                                    <p:animEffect transition="in" filter="wipe(up)">
                                      <p:cBhvr>
                                        <p:cTn id="109" dur="500"/>
                                        <p:tgtEl>
                                          <p:spTgt spid="76"/>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92"/>
                                        </p:tgtEl>
                                        <p:attrNameLst>
                                          <p:attrName>style.visibility</p:attrName>
                                        </p:attrNameLst>
                                      </p:cBhvr>
                                      <p:to>
                                        <p:strVal val="visible"/>
                                      </p:to>
                                    </p:set>
                                    <p:animEffect transition="in" filter="fade">
                                      <p:cBhvr>
                                        <p:cTn id="114" dur="500"/>
                                        <p:tgtEl>
                                          <p:spTgt spid="92"/>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93"/>
                                        </p:tgtEl>
                                        <p:attrNameLst>
                                          <p:attrName>style.visibility</p:attrName>
                                        </p:attrNameLst>
                                      </p:cBhvr>
                                      <p:to>
                                        <p:strVal val="visible"/>
                                      </p:to>
                                    </p:set>
                                    <p:animEffect transition="in" filter="fade">
                                      <p:cBhvr>
                                        <p:cTn id="117" dur="500"/>
                                        <p:tgtEl>
                                          <p:spTgt spid="93"/>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94"/>
                                        </p:tgtEl>
                                        <p:attrNameLst>
                                          <p:attrName>style.visibility</p:attrName>
                                        </p:attrNameLst>
                                      </p:cBhvr>
                                      <p:to>
                                        <p:strVal val="visible"/>
                                      </p:to>
                                    </p:set>
                                    <p:animEffect transition="in" filter="fade">
                                      <p:cBhvr>
                                        <p:cTn id="120" dur="500"/>
                                        <p:tgtEl>
                                          <p:spTgt spid="94"/>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95"/>
                                        </p:tgtEl>
                                        <p:attrNameLst>
                                          <p:attrName>style.visibility</p:attrName>
                                        </p:attrNameLst>
                                      </p:cBhvr>
                                      <p:to>
                                        <p:strVal val="visible"/>
                                      </p:to>
                                    </p:set>
                                    <p:animEffect transition="in" filter="fade">
                                      <p:cBhvr>
                                        <p:cTn id="123" dur="500"/>
                                        <p:tgtEl>
                                          <p:spTgt spid="9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96"/>
                                        </p:tgtEl>
                                        <p:attrNameLst>
                                          <p:attrName>style.visibility</p:attrName>
                                        </p:attrNameLst>
                                      </p:cBhvr>
                                      <p:to>
                                        <p:strVal val="visible"/>
                                      </p:to>
                                    </p:set>
                                    <p:animEffect transition="in" filter="fade">
                                      <p:cBhvr>
                                        <p:cTn id="126" dur="500"/>
                                        <p:tgtEl>
                                          <p:spTgt spid="96"/>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97"/>
                                        </p:tgtEl>
                                        <p:attrNameLst>
                                          <p:attrName>style.visibility</p:attrName>
                                        </p:attrNameLst>
                                      </p:cBhvr>
                                      <p:to>
                                        <p:strVal val="visible"/>
                                      </p:to>
                                    </p:set>
                                    <p:animEffect transition="in" filter="fade">
                                      <p:cBhvr>
                                        <p:cTn id="129"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92" grpId="0" animBg="1"/>
      <p:bldP spid="93" grpId="0" animBg="1"/>
      <p:bldP spid="94" grpId="0" animBg="1"/>
      <p:bldP spid="95" grpId="0" animBg="1"/>
      <p:bldP spid="96" grpId="0" animBg="1"/>
      <p:bldP spid="9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129260d-0af9-4df1-b799-72d32752406e">
            <a:hlinkClick r:id="" action="ppaction://media"/>
            <a:extLst>
              <a:ext uri="{FF2B5EF4-FFF2-40B4-BE49-F238E27FC236}">
                <a16:creationId xmlns:a16="http://schemas.microsoft.com/office/drawing/2014/main" id="{BBE352BD-77C3-41FA-B519-73934B4BA04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04950" y="0"/>
            <a:ext cx="9182100" cy="6886574"/>
          </a:xfrm>
          <a:prstGeom prst="rect">
            <a:avLst/>
          </a:prstGeom>
        </p:spPr>
      </p:pic>
      <p:sp>
        <p:nvSpPr>
          <p:cNvPr id="3" name="TextBox 2">
            <a:extLst>
              <a:ext uri="{FF2B5EF4-FFF2-40B4-BE49-F238E27FC236}">
                <a16:creationId xmlns:a16="http://schemas.microsoft.com/office/drawing/2014/main" id="{6F9980E5-FFB0-41AA-AD4C-D1CBC99F3EAC}"/>
              </a:ext>
            </a:extLst>
          </p:cNvPr>
          <p:cNvSpPr txBox="1"/>
          <p:nvPr/>
        </p:nvSpPr>
        <p:spPr>
          <a:xfrm>
            <a:off x="1504951" y="4775200"/>
            <a:ext cx="9182100" cy="1938992"/>
          </a:xfrm>
          <a:prstGeom prst="rect">
            <a:avLst/>
          </a:prstGeom>
          <a:noFill/>
        </p:spPr>
        <p:txBody>
          <a:bodyPr wrap="square" rtlCol="0">
            <a:spAutoFit/>
          </a:bodyPr>
          <a:lstStyle/>
          <a:p>
            <a:pPr algn="ctr"/>
            <a:r>
              <a:rPr lang="en-US" sz="6000" dirty="0">
                <a:solidFill>
                  <a:schemeClr val="bg1"/>
                </a:solidFill>
                <a:latin typeface="Kamerik205 8" panose="020B0803030600020004" pitchFamily="34" charset="0"/>
              </a:rPr>
              <a:t>If I be waspish, best beware my sting.</a:t>
            </a:r>
          </a:p>
        </p:txBody>
      </p:sp>
    </p:spTree>
    <p:extLst>
      <p:ext uri="{BB962C8B-B14F-4D97-AF65-F5344CB8AC3E}">
        <p14:creationId xmlns:p14="http://schemas.microsoft.com/office/powerpoint/2010/main" val="397517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after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repeatCount="indefinite" fill="hold" display="0">
                  <p:stCondLst>
                    <p:cond delay="indefinite"/>
                  </p:stCondLst>
                </p:cTn>
                <p:tgtEl>
                  <p:spTgt spid="2"/>
                </p:tgtEl>
              </p:cMediaNode>
            </p:video>
          </p:childTnLst>
        </p:cTn>
      </p:par>
    </p:tnLst>
  </p:timing>
</p:sld>
</file>

<file path=ppt/theme/theme1.xml><?xml version="1.0" encoding="utf-8"?>
<a:theme xmlns:a="http://schemas.openxmlformats.org/drawingml/2006/main" name="Default 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1346</TotalTime>
  <Words>2693</Words>
  <Application>Microsoft Office PowerPoint</Application>
  <PresentationFormat>Widescreen</PresentationFormat>
  <Paragraphs>582</Paragraphs>
  <Slides>57</Slides>
  <Notes>42</Notes>
  <HiddenSlides>0</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57</vt:i4>
      </vt:variant>
    </vt:vector>
  </HeadingPairs>
  <TitlesOfParts>
    <vt:vector size="64" baseType="lpstr">
      <vt:lpstr>Arial</vt:lpstr>
      <vt:lpstr>Bodoni MT Black</vt:lpstr>
      <vt:lpstr>Calibri</vt:lpstr>
      <vt:lpstr>Kamerik205 8</vt:lpstr>
      <vt:lpstr>Segoe UI</vt:lpstr>
      <vt:lpstr>Default Master</vt:lpstr>
      <vt:lpstr>Blank Master</vt:lpstr>
      <vt:lpstr>PowerPoint Presentation</vt:lpstr>
      <vt:lpstr>Who is Chad Green</vt:lpstr>
      <vt:lpstr>PowerPoint Presentation</vt:lpstr>
      <vt:lpstr>PowerPoint Presentation</vt:lpstr>
      <vt:lpstr>PowerPoint Presentation</vt:lpstr>
      <vt:lpstr>What’s the problem?</vt:lpstr>
      <vt:lpstr>What’s the problem?</vt:lpstr>
      <vt:lpstr>What’s the problem?</vt:lpstr>
      <vt:lpstr>PowerPoint Presentation</vt:lpstr>
      <vt:lpstr>API Management Basics</vt:lpstr>
      <vt:lpstr>What is API Management?</vt:lpstr>
      <vt:lpstr>What is API Management?</vt:lpstr>
      <vt:lpstr>What is API Management?</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Use Cases</vt:lpstr>
      <vt:lpstr>API Management Use Cases</vt:lpstr>
      <vt:lpstr>API Management Use Cases</vt:lpstr>
      <vt:lpstr>API Management Use Cases</vt:lpstr>
      <vt:lpstr>API Management Use Cases</vt:lpstr>
      <vt:lpstr>API Management Use Cases</vt:lpstr>
      <vt:lpstr>API Management Components</vt:lpstr>
      <vt:lpstr>API Management Components</vt:lpstr>
      <vt:lpstr>API Management Components</vt:lpstr>
      <vt:lpstr>API Management Components</vt:lpstr>
      <vt:lpstr>API Management Components</vt:lpstr>
      <vt:lpstr>API Management Components</vt:lpstr>
      <vt:lpstr>API Management Components</vt:lpstr>
      <vt:lpstr>API Management Components</vt:lpstr>
      <vt:lpstr>API Management Marketplace</vt:lpstr>
      <vt:lpstr>PowerPoint Presentation</vt:lpstr>
      <vt:lpstr>API Management Offerings</vt:lpstr>
      <vt:lpstr>Azure API Management</vt:lpstr>
      <vt:lpstr>Azure API Management</vt:lpstr>
      <vt:lpstr>Azure API Management</vt:lpstr>
      <vt:lpstr>Azure API Management</vt:lpstr>
      <vt:lpstr>Azure API Management</vt:lpstr>
      <vt:lpstr>Azure API Management</vt:lpstr>
      <vt:lpstr>Tiers &amp; Pricing</vt:lpstr>
      <vt:lpstr>Tiers &amp; Pricing</vt:lpstr>
      <vt:lpstr>PowerPoint Presentation</vt:lpstr>
      <vt:lpstr>API Management Demonstration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8</cp:revision>
  <dcterms:created xsi:type="dcterms:W3CDTF">2022-04-02T20:55:51Z</dcterms:created>
  <dcterms:modified xsi:type="dcterms:W3CDTF">2022-04-03T19:22:48Z</dcterms:modified>
</cp:coreProperties>
</file>